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7" r:id="rId3"/>
    <p:sldId id="513" r:id="rId4"/>
    <p:sldId id="511" r:id="rId5"/>
    <p:sldId id="512" r:id="rId6"/>
    <p:sldId id="457" r:id="rId7"/>
    <p:sldId id="403" r:id="rId8"/>
    <p:sldId id="437" r:id="rId9"/>
    <p:sldId id="408" r:id="rId10"/>
    <p:sldId id="445" r:id="rId11"/>
    <p:sldId id="495" r:id="rId12"/>
    <p:sldId id="545" r:id="rId13"/>
    <p:sldId id="494" r:id="rId14"/>
    <p:sldId id="549" r:id="rId15"/>
    <p:sldId id="410" r:id="rId16"/>
    <p:sldId id="411" r:id="rId17"/>
    <p:sldId id="449" r:id="rId18"/>
    <p:sldId id="453" r:id="rId19"/>
    <p:sldId id="541" r:id="rId20"/>
    <p:sldId id="546" r:id="rId21"/>
    <p:sldId id="456" r:id="rId22"/>
    <p:sldId id="454" r:id="rId23"/>
    <p:sldId id="455" r:id="rId24"/>
    <p:sldId id="413" r:id="rId25"/>
    <p:sldId id="463" r:id="rId26"/>
    <p:sldId id="464" r:id="rId27"/>
    <p:sldId id="462" r:id="rId28"/>
    <p:sldId id="478" r:id="rId29"/>
    <p:sldId id="467" r:id="rId30"/>
    <p:sldId id="415" r:id="rId31"/>
    <p:sldId id="471" r:id="rId32"/>
    <p:sldId id="474" r:id="rId33"/>
    <p:sldId id="472" r:id="rId34"/>
    <p:sldId id="475" r:id="rId35"/>
    <p:sldId id="480" r:id="rId36"/>
    <p:sldId id="481" r:id="rId37"/>
    <p:sldId id="482" r:id="rId38"/>
    <p:sldId id="483" r:id="rId39"/>
    <p:sldId id="428" r:id="rId40"/>
    <p:sldId id="484" r:id="rId41"/>
    <p:sldId id="488" r:id="rId42"/>
    <p:sldId id="490" r:id="rId43"/>
    <p:sldId id="500" r:id="rId44"/>
    <p:sldId id="508" r:id="rId45"/>
    <p:sldId id="520" r:id="rId4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8309" autoAdjust="0"/>
    <p:restoredTop sz="94660"/>
  </p:normalViewPr>
  <p:slideViewPr>
    <p:cSldViewPr snapToGrid="0">
      <p:cViewPr varScale="1">
        <p:scale>
          <a:sx n="50" d="100"/>
          <a:sy n="50" d="100"/>
        </p:scale>
        <p:origin x="114" y="1464"/>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01" d="100"/>
          <a:sy n="101" d="100"/>
        </p:scale>
        <p:origin x="355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00442DE-06F3-4E49-93CE-13868548FEEA}" type="datetimeFigureOut">
              <a:rPr lang="en-US"/>
              <a:pPr>
                <a:defRPr/>
              </a:pPr>
              <a:t>2/4/2016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72C769F3-5DF2-41B8-9057-2EE5033D8FAA}" type="slidenum">
              <a:rPr lang="en-US"/>
              <a:pPr>
                <a:defRPr/>
              </a:pPr>
              <a:t>‹#›</a:t>
            </a:fld>
            <a:endParaRPr lang="en-US"/>
          </a:p>
        </p:txBody>
      </p:sp>
    </p:spTree>
    <p:extLst>
      <p:ext uri="{BB962C8B-B14F-4D97-AF65-F5344CB8AC3E}">
        <p14:creationId xmlns:p14="http://schemas.microsoft.com/office/powerpoint/2010/main" val="1466793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D000CD9-035F-41FA-A2A3-289ED68DCA55}" type="datetimeFigureOut">
              <a:rPr lang="en-US"/>
              <a:pPr>
                <a:defRPr/>
              </a:pPr>
              <a:t>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2CEFEB1-C8FB-4BBE-9E6E-7D14D4C9BEF7}" type="slidenum">
              <a:rPr lang="en-US"/>
              <a:pPr>
                <a:defRPr/>
              </a:pPr>
              <a:t>‹#›</a:t>
            </a:fld>
            <a:endParaRPr lang="en-US"/>
          </a:p>
        </p:txBody>
      </p:sp>
    </p:spTree>
    <p:extLst>
      <p:ext uri="{BB962C8B-B14F-4D97-AF65-F5344CB8AC3E}">
        <p14:creationId xmlns:p14="http://schemas.microsoft.com/office/powerpoint/2010/main" val="1772388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1DAFCE82-B7F7-4C5C-95B9-E34355E64EA7}" type="slidenum">
              <a:rPr lang="en-US" smtClean="0"/>
              <a:pPr>
                <a:defRPr/>
              </a:pPr>
              <a:t>1</a:t>
            </a:fld>
            <a:endParaRPr lang="en-US" dirty="0"/>
          </a:p>
        </p:txBody>
      </p:sp>
    </p:spTree>
    <p:extLst>
      <p:ext uri="{BB962C8B-B14F-4D97-AF65-F5344CB8AC3E}">
        <p14:creationId xmlns:p14="http://schemas.microsoft.com/office/powerpoint/2010/main" val="62723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0A4F07-24AB-4355-B7EA-4729FD5CCC21}" type="slidenum">
              <a:rPr lang="en-US" altLang="en-US" smtClean="0"/>
              <a:pPr fontAlgn="base">
                <a:spcBef>
                  <a:spcPct val="0"/>
                </a:spcBef>
                <a:spcAft>
                  <a:spcPct val="0"/>
                </a:spcAft>
              </a:pPr>
              <a:t>2</a:t>
            </a:fld>
            <a:endParaRPr lang="en-US" altLang="en-US" dirty="0" smtClean="0"/>
          </a:p>
        </p:txBody>
      </p:sp>
    </p:spTree>
    <p:extLst>
      <p:ext uri="{BB962C8B-B14F-4D97-AF65-F5344CB8AC3E}">
        <p14:creationId xmlns:p14="http://schemas.microsoft.com/office/powerpoint/2010/main" val="1697467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0A4F07-24AB-4355-B7EA-4729FD5CCC21}" type="slidenum">
              <a:rPr lang="en-US" altLang="en-US" smtClean="0"/>
              <a:pPr fontAlgn="base">
                <a:spcBef>
                  <a:spcPct val="0"/>
                </a:spcBef>
                <a:spcAft>
                  <a:spcPct val="0"/>
                </a:spcAft>
              </a:pPr>
              <a:t>45</a:t>
            </a:fld>
            <a:endParaRPr lang="en-US" altLang="en-US" smtClean="0"/>
          </a:p>
        </p:txBody>
      </p:sp>
    </p:spTree>
    <p:extLst>
      <p:ext uri="{BB962C8B-B14F-4D97-AF65-F5344CB8AC3E}">
        <p14:creationId xmlns:p14="http://schemas.microsoft.com/office/powerpoint/2010/main" val="4134600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175" y="166688"/>
            <a:ext cx="8667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r>
              <a:rPr lang="en-US"/>
              <a:t>ENGR 106 Lecture 3</a:t>
            </a:r>
          </a:p>
        </p:txBody>
      </p:sp>
      <p:sp>
        <p:nvSpPr>
          <p:cNvPr id="6" name="Footer Placeholder 4"/>
          <p:cNvSpPr>
            <a:spLocks noGrp="1"/>
          </p:cNvSpPr>
          <p:nvPr>
            <p:ph type="ftr" sz="quarter" idx="11"/>
          </p:nvPr>
        </p:nvSpPr>
        <p:spPr/>
        <p:txBody>
          <a:bodyPr/>
          <a:lstStyle>
            <a:lvl1pPr>
              <a:defRPr/>
            </a:lvl1pPr>
          </a:lstStyle>
          <a:p>
            <a:pPr>
              <a:defRPr/>
            </a:pPr>
            <a:r>
              <a:rPr lang="en-US"/>
              <a:t>Failure</a:t>
            </a:r>
          </a:p>
        </p:txBody>
      </p:sp>
      <p:sp>
        <p:nvSpPr>
          <p:cNvPr id="7" name="Slide Number Placeholder 5"/>
          <p:cNvSpPr>
            <a:spLocks noGrp="1"/>
          </p:cNvSpPr>
          <p:nvPr>
            <p:ph type="sldNum" sz="quarter" idx="12"/>
          </p:nvPr>
        </p:nvSpPr>
        <p:spPr/>
        <p:txBody>
          <a:bodyPr/>
          <a:lstStyle>
            <a:lvl1pPr>
              <a:defRPr/>
            </a:lvl1pPr>
          </a:lstStyle>
          <a:p>
            <a:pPr>
              <a:defRPr/>
            </a:pPr>
            <a:fld id="{2CEB7F83-3CF8-40F2-A7CB-B356ABC32C66}" type="slidenum">
              <a:rPr lang="en-US"/>
              <a:pPr>
                <a:defRPr/>
              </a:pPr>
              <a:t>‹#›</a:t>
            </a:fld>
            <a:endParaRPr lang="en-US"/>
          </a:p>
        </p:txBody>
      </p:sp>
    </p:spTree>
    <p:extLst>
      <p:ext uri="{BB962C8B-B14F-4D97-AF65-F5344CB8AC3E}">
        <p14:creationId xmlns:p14="http://schemas.microsoft.com/office/powerpoint/2010/main" val="271039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ENGR 106 Lecture 3</a:t>
            </a:r>
          </a:p>
        </p:txBody>
      </p:sp>
      <p:sp>
        <p:nvSpPr>
          <p:cNvPr id="5" name="Footer Placeholder 4"/>
          <p:cNvSpPr>
            <a:spLocks noGrp="1"/>
          </p:cNvSpPr>
          <p:nvPr>
            <p:ph type="ftr" sz="quarter" idx="11"/>
          </p:nvPr>
        </p:nvSpPr>
        <p:spPr/>
        <p:txBody>
          <a:bodyPr/>
          <a:lstStyle>
            <a:lvl1pPr>
              <a:defRPr/>
            </a:lvl1pPr>
          </a:lstStyle>
          <a:p>
            <a:pPr>
              <a:defRPr/>
            </a:pPr>
            <a:r>
              <a:rPr lang="en-US"/>
              <a:t>Failure</a:t>
            </a:r>
          </a:p>
        </p:txBody>
      </p:sp>
      <p:sp>
        <p:nvSpPr>
          <p:cNvPr id="6" name="Slide Number Placeholder 5"/>
          <p:cNvSpPr>
            <a:spLocks noGrp="1"/>
          </p:cNvSpPr>
          <p:nvPr>
            <p:ph type="sldNum" sz="quarter" idx="12"/>
          </p:nvPr>
        </p:nvSpPr>
        <p:spPr/>
        <p:txBody>
          <a:bodyPr/>
          <a:lstStyle>
            <a:lvl1pPr>
              <a:defRPr/>
            </a:lvl1pPr>
          </a:lstStyle>
          <a:p>
            <a:pPr>
              <a:defRPr/>
            </a:pPr>
            <a:fld id="{EC4AD468-CCD9-4C09-9B62-CA43AE4D5A3F}" type="slidenum">
              <a:rPr lang="en-US"/>
              <a:pPr>
                <a:defRPr/>
              </a:pPr>
              <a:t>‹#›</a:t>
            </a:fld>
            <a:endParaRPr lang="en-US"/>
          </a:p>
        </p:txBody>
      </p:sp>
    </p:spTree>
    <p:extLst>
      <p:ext uri="{BB962C8B-B14F-4D97-AF65-F5344CB8AC3E}">
        <p14:creationId xmlns:p14="http://schemas.microsoft.com/office/powerpoint/2010/main" val="21253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ENGR 106 Lecture 3</a:t>
            </a:r>
          </a:p>
        </p:txBody>
      </p:sp>
      <p:sp>
        <p:nvSpPr>
          <p:cNvPr id="5" name="Footer Placeholder 4"/>
          <p:cNvSpPr>
            <a:spLocks noGrp="1"/>
          </p:cNvSpPr>
          <p:nvPr>
            <p:ph type="ftr" sz="quarter" idx="11"/>
          </p:nvPr>
        </p:nvSpPr>
        <p:spPr/>
        <p:txBody>
          <a:bodyPr/>
          <a:lstStyle>
            <a:lvl1pPr>
              <a:defRPr/>
            </a:lvl1pPr>
          </a:lstStyle>
          <a:p>
            <a:pPr>
              <a:defRPr/>
            </a:pPr>
            <a:r>
              <a:rPr lang="en-US"/>
              <a:t>Failure</a:t>
            </a:r>
          </a:p>
        </p:txBody>
      </p:sp>
      <p:sp>
        <p:nvSpPr>
          <p:cNvPr id="6" name="Slide Number Placeholder 5"/>
          <p:cNvSpPr>
            <a:spLocks noGrp="1"/>
          </p:cNvSpPr>
          <p:nvPr>
            <p:ph type="sldNum" sz="quarter" idx="12"/>
          </p:nvPr>
        </p:nvSpPr>
        <p:spPr/>
        <p:txBody>
          <a:bodyPr/>
          <a:lstStyle>
            <a:lvl1pPr>
              <a:defRPr/>
            </a:lvl1pPr>
          </a:lstStyle>
          <a:p>
            <a:pPr>
              <a:defRPr/>
            </a:pPr>
            <a:fld id="{6584D928-6DC2-4156-AC06-45AFB1291CAA}" type="slidenum">
              <a:rPr lang="en-US"/>
              <a:pPr>
                <a:defRPr/>
              </a:pPr>
              <a:t>‹#›</a:t>
            </a:fld>
            <a:endParaRPr lang="en-US"/>
          </a:p>
        </p:txBody>
      </p:sp>
    </p:spTree>
    <p:extLst>
      <p:ext uri="{BB962C8B-B14F-4D97-AF65-F5344CB8AC3E}">
        <p14:creationId xmlns:p14="http://schemas.microsoft.com/office/powerpoint/2010/main" val="166513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8113" y="150813"/>
            <a:ext cx="8667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998538"/>
            <a:ext cx="10515600" cy="5178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dirty="0" smtClean="0"/>
              <a:t>ENGINEERING 80</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Temperature Measurements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504B9F0-7DA1-4BEE-A461-42BC527BA31D}" type="slidenum">
              <a:rPr lang="en-US"/>
              <a:pPr>
                <a:defRPr/>
              </a:pPr>
              <a:t>‹#›</a:t>
            </a:fld>
            <a:endParaRPr lang="en-US"/>
          </a:p>
        </p:txBody>
      </p:sp>
    </p:spTree>
    <p:extLst>
      <p:ext uri="{BB962C8B-B14F-4D97-AF65-F5344CB8AC3E}">
        <p14:creationId xmlns:p14="http://schemas.microsoft.com/office/powerpoint/2010/main" val="460956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ENGR 106 Lecture 3</a:t>
            </a:r>
          </a:p>
        </p:txBody>
      </p:sp>
      <p:sp>
        <p:nvSpPr>
          <p:cNvPr id="5" name="Footer Placeholder 4"/>
          <p:cNvSpPr>
            <a:spLocks noGrp="1"/>
          </p:cNvSpPr>
          <p:nvPr>
            <p:ph type="ftr" sz="quarter" idx="11"/>
          </p:nvPr>
        </p:nvSpPr>
        <p:spPr/>
        <p:txBody>
          <a:bodyPr/>
          <a:lstStyle>
            <a:lvl1pPr>
              <a:defRPr/>
            </a:lvl1pPr>
          </a:lstStyle>
          <a:p>
            <a:pPr>
              <a:defRPr/>
            </a:pPr>
            <a:r>
              <a:rPr lang="en-US"/>
              <a:t>Failure</a:t>
            </a:r>
          </a:p>
        </p:txBody>
      </p:sp>
      <p:sp>
        <p:nvSpPr>
          <p:cNvPr id="6" name="Slide Number Placeholder 5"/>
          <p:cNvSpPr>
            <a:spLocks noGrp="1"/>
          </p:cNvSpPr>
          <p:nvPr>
            <p:ph type="sldNum" sz="quarter" idx="12"/>
          </p:nvPr>
        </p:nvSpPr>
        <p:spPr/>
        <p:txBody>
          <a:bodyPr/>
          <a:lstStyle>
            <a:lvl1pPr>
              <a:defRPr/>
            </a:lvl1pPr>
          </a:lstStyle>
          <a:p>
            <a:pPr>
              <a:defRPr/>
            </a:pPr>
            <a:fld id="{CB7305D0-E95B-49E1-BF3C-6C7EEF4693E8}" type="slidenum">
              <a:rPr lang="en-US"/>
              <a:pPr>
                <a:defRPr/>
              </a:pPr>
              <a:t>‹#›</a:t>
            </a:fld>
            <a:endParaRPr lang="en-US"/>
          </a:p>
        </p:txBody>
      </p:sp>
    </p:spTree>
    <p:extLst>
      <p:ext uri="{BB962C8B-B14F-4D97-AF65-F5344CB8AC3E}">
        <p14:creationId xmlns:p14="http://schemas.microsoft.com/office/powerpoint/2010/main" val="127382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ENGR 106 Lecture 3</a:t>
            </a:r>
          </a:p>
        </p:txBody>
      </p:sp>
      <p:sp>
        <p:nvSpPr>
          <p:cNvPr id="6" name="Footer Placeholder 4"/>
          <p:cNvSpPr>
            <a:spLocks noGrp="1"/>
          </p:cNvSpPr>
          <p:nvPr>
            <p:ph type="ftr" sz="quarter" idx="11"/>
          </p:nvPr>
        </p:nvSpPr>
        <p:spPr/>
        <p:txBody>
          <a:bodyPr/>
          <a:lstStyle>
            <a:lvl1pPr>
              <a:defRPr/>
            </a:lvl1pPr>
          </a:lstStyle>
          <a:p>
            <a:pPr>
              <a:defRPr/>
            </a:pPr>
            <a:r>
              <a:rPr lang="en-US"/>
              <a:t>Failure</a:t>
            </a:r>
          </a:p>
        </p:txBody>
      </p:sp>
      <p:sp>
        <p:nvSpPr>
          <p:cNvPr id="7" name="Slide Number Placeholder 5"/>
          <p:cNvSpPr>
            <a:spLocks noGrp="1"/>
          </p:cNvSpPr>
          <p:nvPr>
            <p:ph type="sldNum" sz="quarter" idx="12"/>
          </p:nvPr>
        </p:nvSpPr>
        <p:spPr/>
        <p:txBody>
          <a:bodyPr/>
          <a:lstStyle>
            <a:lvl1pPr>
              <a:defRPr/>
            </a:lvl1pPr>
          </a:lstStyle>
          <a:p>
            <a:pPr>
              <a:defRPr/>
            </a:pPr>
            <a:fld id="{B9861753-F412-41B6-AEDD-FA7AB55404BB}" type="slidenum">
              <a:rPr lang="en-US"/>
              <a:pPr>
                <a:defRPr/>
              </a:pPr>
              <a:t>‹#›</a:t>
            </a:fld>
            <a:endParaRPr lang="en-US"/>
          </a:p>
        </p:txBody>
      </p:sp>
    </p:spTree>
    <p:extLst>
      <p:ext uri="{BB962C8B-B14F-4D97-AF65-F5344CB8AC3E}">
        <p14:creationId xmlns:p14="http://schemas.microsoft.com/office/powerpoint/2010/main" val="286378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ENGR 106 Lecture 3</a:t>
            </a:r>
          </a:p>
        </p:txBody>
      </p:sp>
      <p:sp>
        <p:nvSpPr>
          <p:cNvPr id="8" name="Footer Placeholder 4"/>
          <p:cNvSpPr>
            <a:spLocks noGrp="1"/>
          </p:cNvSpPr>
          <p:nvPr>
            <p:ph type="ftr" sz="quarter" idx="11"/>
          </p:nvPr>
        </p:nvSpPr>
        <p:spPr/>
        <p:txBody>
          <a:bodyPr/>
          <a:lstStyle>
            <a:lvl1pPr>
              <a:defRPr/>
            </a:lvl1pPr>
          </a:lstStyle>
          <a:p>
            <a:pPr>
              <a:defRPr/>
            </a:pPr>
            <a:r>
              <a:rPr lang="en-US"/>
              <a:t>Failure</a:t>
            </a:r>
          </a:p>
        </p:txBody>
      </p:sp>
      <p:sp>
        <p:nvSpPr>
          <p:cNvPr id="9" name="Slide Number Placeholder 5"/>
          <p:cNvSpPr>
            <a:spLocks noGrp="1"/>
          </p:cNvSpPr>
          <p:nvPr>
            <p:ph type="sldNum" sz="quarter" idx="12"/>
          </p:nvPr>
        </p:nvSpPr>
        <p:spPr/>
        <p:txBody>
          <a:bodyPr/>
          <a:lstStyle>
            <a:lvl1pPr>
              <a:defRPr/>
            </a:lvl1pPr>
          </a:lstStyle>
          <a:p>
            <a:pPr>
              <a:defRPr/>
            </a:pPr>
            <a:fld id="{E8055F4D-23EF-4EF4-AD20-57029E245BE2}" type="slidenum">
              <a:rPr lang="en-US"/>
              <a:pPr>
                <a:defRPr/>
              </a:pPr>
              <a:t>‹#›</a:t>
            </a:fld>
            <a:endParaRPr lang="en-US"/>
          </a:p>
        </p:txBody>
      </p:sp>
    </p:spTree>
    <p:extLst>
      <p:ext uri="{BB962C8B-B14F-4D97-AF65-F5344CB8AC3E}">
        <p14:creationId xmlns:p14="http://schemas.microsoft.com/office/powerpoint/2010/main" val="1004555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ENGR 106 Lecture 3</a:t>
            </a:r>
          </a:p>
        </p:txBody>
      </p:sp>
      <p:sp>
        <p:nvSpPr>
          <p:cNvPr id="4" name="Footer Placeholder 4"/>
          <p:cNvSpPr>
            <a:spLocks noGrp="1"/>
          </p:cNvSpPr>
          <p:nvPr>
            <p:ph type="ftr" sz="quarter" idx="11"/>
          </p:nvPr>
        </p:nvSpPr>
        <p:spPr/>
        <p:txBody>
          <a:bodyPr/>
          <a:lstStyle>
            <a:lvl1pPr>
              <a:defRPr/>
            </a:lvl1pPr>
          </a:lstStyle>
          <a:p>
            <a:pPr>
              <a:defRPr/>
            </a:pPr>
            <a:r>
              <a:rPr lang="en-US"/>
              <a:t>Failure</a:t>
            </a:r>
          </a:p>
        </p:txBody>
      </p:sp>
      <p:sp>
        <p:nvSpPr>
          <p:cNvPr id="5" name="Slide Number Placeholder 5"/>
          <p:cNvSpPr>
            <a:spLocks noGrp="1"/>
          </p:cNvSpPr>
          <p:nvPr>
            <p:ph type="sldNum" sz="quarter" idx="12"/>
          </p:nvPr>
        </p:nvSpPr>
        <p:spPr/>
        <p:txBody>
          <a:bodyPr/>
          <a:lstStyle>
            <a:lvl1pPr>
              <a:defRPr/>
            </a:lvl1pPr>
          </a:lstStyle>
          <a:p>
            <a:pPr>
              <a:defRPr/>
            </a:pPr>
            <a:fld id="{E3F814C4-D7B4-4E8D-B364-ED29D632F36D}" type="slidenum">
              <a:rPr lang="en-US"/>
              <a:pPr>
                <a:defRPr/>
              </a:pPr>
              <a:t>‹#›</a:t>
            </a:fld>
            <a:endParaRPr lang="en-US"/>
          </a:p>
        </p:txBody>
      </p:sp>
    </p:spTree>
    <p:extLst>
      <p:ext uri="{BB962C8B-B14F-4D97-AF65-F5344CB8AC3E}">
        <p14:creationId xmlns:p14="http://schemas.microsoft.com/office/powerpoint/2010/main" val="157739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ENGR 106 Lecture 3</a:t>
            </a:r>
          </a:p>
        </p:txBody>
      </p:sp>
      <p:sp>
        <p:nvSpPr>
          <p:cNvPr id="3" name="Footer Placeholder 4"/>
          <p:cNvSpPr>
            <a:spLocks noGrp="1"/>
          </p:cNvSpPr>
          <p:nvPr>
            <p:ph type="ftr" sz="quarter" idx="11"/>
          </p:nvPr>
        </p:nvSpPr>
        <p:spPr/>
        <p:txBody>
          <a:bodyPr/>
          <a:lstStyle>
            <a:lvl1pPr>
              <a:defRPr/>
            </a:lvl1pPr>
          </a:lstStyle>
          <a:p>
            <a:pPr>
              <a:defRPr/>
            </a:pPr>
            <a:r>
              <a:rPr lang="en-US"/>
              <a:t>Failure</a:t>
            </a:r>
          </a:p>
        </p:txBody>
      </p:sp>
      <p:sp>
        <p:nvSpPr>
          <p:cNvPr id="4" name="Slide Number Placeholder 5"/>
          <p:cNvSpPr>
            <a:spLocks noGrp="1"/>
          </p:cNvSpPr>
          <p:nvPr>
            <p:ph type="sldNum" sz="quarter" idx="12"/>
          </p:nvPr>
        </p:nvSpPr>
        <p:spPr/>
        <p:txBody>
          <a:bodyPr/>
          <a:lstStyle>
            <a:lvl1pPr>
              <a:defRPr/>
            </a:lvl1pPr>
          </a:lstStyle>
          <a:p>
            <a:pPr>
              <a:defRPr/>
            </a:pPr>
            <a:fld id="{C7EC9FC3-3EF2-4659-ABB0-4918C23B07AE}" type="slidenum">
              <a:rPr lang="en-US"/>
              <a:pPr>
                <a:defRPr/>
              </a:pPr>
              <a:t>‹#›</a:t>
            </a:fld>
            <a:endParaRPr lang="en-US"/>
          </a:p>
        </p:txBody>
      </p:sp>
    </p:spTree>
    <p:extLst>
      <p:ext uri="{BB962C8B-B14F-4D97-AF65-F5344CB8AC3E}">
        <p14:creationId xmlns:p14="http://schemas.microsoft.com/office/powerpoint/2010/main" val="1715116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ENGR 106 Lecture 3</a:t>
            </a:r>
          </a:p>
        </p:txBody>
      </p:sp>
      <p:sp>
        <p:nvSpPr>
          <p:cNvPr id="6" name="Footer Placeholder 4"/>
          <p:cNvSpPr>
            <a:spLocks noGrp="1"/>
          </p:cNvSpPr>
          <p:nvPr>
            <p:ph type="ftr" sz="quarter" idx="11"/>
          </p:nvPr>
        </p:nvSpPr>
        <p:spPr/>
        <p:txBody>
          <a:bodyPr/>
          <a:lstStyle>
            <a:lvl1pPr>
              <a:defRPr/>
            </a:lvl1pPr>
          </a:lstStyle>
          <a:p>
            <a:pPr>
              <a:defRPr/>
            </a:pPr>
            <a:r>
              <a:rPr lang="en-US"/>
              <a:t>Failure</a:t>
            </a:r>
          </a:p>
        </p:txBody>
      </p:sp>
      <p:sp>
        <p:nvSpPr>
          <p:cNvPr id="7" name="Slide Number Placeholder 5"/>
          <p:cNvSpPr>
            <a:spLocks noGrp="1"/>
          </p:cNvSpPr>
          <p:nvPr>
            <p:ph type="sldNum" sz="quarter" idx="12"/>
          </p:nvPr>
        </p:nvSpPr>
        <p:spPr/>
        <p:txBody>
          <a:bodyPr/>
          <a:lstStyle>
            <a:lvl1pPr>
              <a:defRPr/>
            </a:lvl1pPr>
          </a:lstStyle>
          <a:p>
            <a:pPr>
              <a:defRPr/>
            </a:pPr>
            <a:fld id="{A92C96EB-1527-4B78-8D4D-FCBB6A6C7E47}" type="slidenum">
              <a:rPr lang="en-US"/>
              <a:pPr>
                <a:defRPr/>
              </a:pPr>
              <a:t>‹#›</a:t>
            </a:fld>
            <a:endParaRPr lang="en-US"/>
          </a:p>
        </p:txBody>
      </p:sp>
    </p:spTree>
    <p:extLst>
      <p:ext uri="{BB962C8B-B14F-4D97-AF65-F5344CB8AC3E}">
        <p14:creationId xmlns:p14="http://schemas.microsoft.com/office/powerpoint/2010/main" val="362397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ENGR 106 Lecture 3</a:t>
            </a:r>
          </a:p>
        </p:txBody>
      </p:sp>
      <p:sp>
        <p:nvSpPr>
          <p:cNvPr id="6" name="Footer Placeholder 4"/>
          <p:cNvSpPr>
            <a:spLocks noGrp="1"/>
          </p:cNvSpPr>
          <p:nvPr>
            <p:ph type="ftr" sz="quarter" idx="11"/>
          </p:nvPr>
        </p:nvSpPr>
        <p:spPr/>
        <p:txBody>
          <a:bodyPr/>
          <a:lstStyle>
            <a:lvl1pPr>
              <a:defRPr/>
            </a:lvl1pPr>
          </a:lstStyle>
          <a:p>
            <a:pPr>
              <a:defRPr/>
            </a:pPr>
            <a:r>
              <a:rPr lang="en-US"/>
              <a:t>Failure</a:t>
            </a:r>
          </a:p>
        </p:txBody>
      </p:sp>
      <p:sp>
        <p:nvSpPr>
          <p:cNvPr id="7" name="Slide Number Placeholder 5"/>
          <p:cNvSpPr>
            <a:spLocks noGrp="1"/>
          </p:cNvSpPr>
          <p:nvPr>
            <p:ph type="sldNum" sz="quarter" idx="12"/>
          </p:nvPr>
        </p:nvSpPr>
        <p:spPr/>
        <p:txBody>
          <a:bodyPr/>
          <a:lstStyle>
            <a:lvl1pPr>
              <a:defRPr/>
            </a:lvl1pPr>
          </a:lstStyle>
          <a:p>
            <a:pPr>
              <a:defRPr/>
            </a:pPr>
            <a:fld id="{D8877A69-911A-430E-846E-933F8EDCB100}" type="slidenum">
              <a:rPr lang="en-US"/>
              <a:pPr>
                <a:defRPr/>
              </a:pPr>
              <a:t>‹#›</a:t>
            </a:fld>
            <a:endParaRPr lang="en-US"/>
          </a:p>
        </p:txBody>
      </p:sp>
    </p:spTree>
    <p:extLst>
      <p:ext uri="{BB962C8B-B14F-4D97-AF65-F5344CB8AC3E}">
        <p14:creationId xmlns:p14="http://schemas.microsoft.com/office/powerpoint/2010/main" val="318406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22225"/>
            <a:ext cx="105156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833438"/>
            <a:ext cx="105156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en-US"/>
              <a:t>ENGR 106 Lecture 3</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Failure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E3156A3-EFCF-4FA8-8A64-E46F9A741C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hf hdr="0"/>
  <p:txStyles>
    <p:titleStyle>
      <a:lvl1pPr algn="ctr" rtl="0" eaLnBrk="0" fontAlgn="base" hangingPunct="0">
        <a:lnSpc>
          <a:spcPct val="90000"/>
        </a:lnSpc>
        <a:spcBef>
          <a:spcPct val="0"/>
        </a:spcBef>
        <a:spcAft>
          <a:spcPct val="0"/>
        </a:spcAft>
        <a:defRPr sz="4400" kern="1200">
          <a:solidFill>
            <a:schemeClr val="tx1"/>
          </a:solidFill>
          <a:latin typeface="+mj-lt"/>
          <a:ea typeface="+mj-ea"/>
          <a:cs typeface="+mj-cs"/>
        </a:defRPr>
      </a:lvl1pPr>
      <a:lvl2pPr algn="ctr"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ctr"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ctr"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ctr"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ctr"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ctr"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ctr"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ctr"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8.wmf"/><Relationship Id="rId4" Type="http://schemas.openxmlformats.org/officeDocument/2006/relationships/oleObject" Target="../embeddings/oleObject1.bin"/><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219575" y="2229641"/>
            <a:ext cx="4619625" cy="3425436"/>
          </a:xfrm>
          <a:prstGeom prst="rect">
            <a:avLst/>
          </a:prstGeom>
        </p:spPr>
      </p:pic>
      <p:sp>
        <p:nvSpPr>
          <p:cNvPr id="2" name="Title 1"/>
          <p:cNvSpPr>
            <a:spLocks noGrp="1"/>
          </p:cNvSpPr>
          <p:nvPr>
            <p:ph type="ctrTitle"/>
          </p:nvPr>
        </p:nvSpPr>
        <p:spPr>
          <a:xfrm>
            <a:off x="1524000" y="136525"/>
            <a:ext cx="9144000" cy="976313"/>
          </a:xfrm>
        </p:spPr>
        <p:txBody>
          <a:bodyPr rtlCol="0">
            <a:normAutofit fontScale="90000"/>
          </a:bodyPr>
          <a:lstStyle/>
          <a:p>
            <a:pPr eaLnBrk="1" fontAlgn="auto" hangingPunct="1">
              <a:spcAft>
                <a:spcPts val="0"/>
              </a:spcAft>
              <a:defRPr/>
            </a:pPr>
            <a:r>
              <a:rPr lang="en-US" sz="4800" b="1" dirty="0" smtClean="0"/>
              <a:t/>
            </a:r>
            <a:br>
              <a:rPr lang="en-US" sz="4800" b="1" dirty="0" smtClean="0"/>
            </a:br>
            <a:r>
              <a:rPr lang="en-US" sz="2200" dirty="0" smtClean="0"/>
              <a:t>Engineering 80 – Spring 2016</a:t>
            </a:r>
            <a:r>
              <a:rPr lang="en-US" sz="4400" dirty="0" smtClean="0"/>
              <a:t/>
            </a:r>
            <a:br>
              <a:rPr lang="en-US" sz="4400" dirty="0" smtClean="0"/>
            </a:br>
            <a:r>
              <a:rPr lang="en-US" sz="4800" b="1" dirty="0" smtClean="0"/>
              <a:t>Temperature Measurements</a:t>
            </a:r>
          </a:p>
        </p:txBody>
      </p:sp>
      <p:sp>
        <p:nvSpPr>
          <p:cNvPr id="3" name="Slide Number Placeholder 2"/>
          <p:cNvSpPr>
            <a:spLocks noGrp="1"/>
          </p:cNvSpPr>
          <p:nvPr>
            <p:ph type="sldNum" sz="quarter" idx="12"/>
          </p:nvPr>
        </p:nvSpPr>
        <p:spPr/>
        <p:txBody>
          <a:bodyPr/>
          <a:lstStyle/>
          <a:p>
            <a:pPr>
              <a:defRPr/>
            </a:pPr>
            <a:fld id="{104BCABD-DF9B-48EF-88C7-8917AD63077A}" type="slidenum">
              <a:rPr lang="en-US" smtClean="0"/>
              <a:pPr>
                <a:defRPr/>
              </a:pPr>
              <a:t>1</a:t>
            </a:fld>
            <a:endParaRPr lang="en-US" dirty="0"/>
          </a:p>
        </p:txBody>
      </p:sp>
      <p:pic>
        <p:nvPicPr>
          <p:cNvPr id="1028" name="Picture 4" descr="http://elcodis.com/photos/19/51/195143/to-92-3_standardbody__to-226_straightle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6350" y="2229641"/>
            <a:ext cx="3162300" cy="31623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010650" y="4878973"/>
            <a:ext cx="3314700" cy="338554"/>
          </a:xfrm>
          <a:prstGeom prst="rect">
            <a:avLst/>
          </a:prstGeom>
        </p:spPr>
        <p:txBody>
          <a:bodyPr wrap="square">
            <a:spAutoFit/>
          </a:bodyPr>
          <a:lstStyle/>
          <a:p>
            <a:pPr algn="ctr"/>
            <a:r>
              <a:rPr lang="en-US" sz="800" dirty="0" smtClean="0"/>
              <a:t>SOURCE: http</a:t>
            </a:r>
            <a:r>
              <a:rPr lang="en-US" sz="800" dirty="0"/>
              <a:t>://elcodis.com/photos/19/51/195143/to-92-3_standardbody__to-226_straightlead.jpg</a:t>
            </a:r>
          </a:p>
        </p:txBody>
      </p:sp>
      <p:sp>
        <p:nvSpPr>
          <p:cNvPr id="10" name="Rectangle 9"/>
          <p:cNvSpPr/>
          <p:nvPr/>
        </p:nvSpPr>
        <p:spPr>
          <a:xfrm>
            <a:off x="3703816" y="5439633"/>
            <a:ext cx="6096000" cy="215444"/>
          </a:xfrm>
          <a:prstGeom prst="rect">
            <a:avLst/>
          </a:prstGeom>
        </p:spPr>
        <p:txBody>
          <a:bodyPr>
            <a:spAutoFit/>
          </a:bodyPr>
          <a:lstStyle/>
          <a:p>
            <a:pPr algn="ctr"/>
            <a:r>
              <a:rPr lang="en-US" sz="800" dirty="0" smtClean="0"/>
              <a:t>SOURCE: http</a:t>
            </a:r>
            <a:r>
              <a:rPr lang="en-US" sz="800" dirty="0"/>
              <a:t>://www.accuglassproducts.com/product.php?productid=17523</a:t>
            </a:r>
          </a:p>
        </p:txBody>
      </p:sp>
      <p:pic>
        <p:nvPicPr>
          <p:cNvPr id="4" name="Picture 3"/>
          <p:cNvPicPr>
            <a:picLocks noChangeAspect="1"/>
          </p:cNvPicPr>
          <p:nvPr/>
        </p:nvPicPr>
        <p:blipFill>
          <a:blip r:embed="rId5"/>
          <a:stretch>
            <a:fillRect/>
          </a:stretch>
        </p:blipFill>
        <p:spPr>
          <a:xfrm rot="16200000">
            <a:off x="1255243" y="1664816"/>
            <a:ext cx="1903122" cy="3911244"/>
          </a:xfrm>
          <a:prstGeom prst="rect">
            <a:avLst/>
          </a:prstGeom>
        </p:spPr>
      </p:pic>
      <p:sp>
        <p:nvSpPr>
          <p:cNvPr id="5" name="Rectangle 4"/>
          <p:cNvSpPr/>
          <p:nvPr/>
        </p:nvSpPr>
        <p:spPr>
          <a:xfrm>
            <a:off x="-841196" y="4489124"/>
            <a:ext cx="6096000" cy="215444"/>
          </a:xfrm>
          <a:prstGeom prst="rect">
            <a:avLst/>
          </a:prstGeom>
        </p:spPr>
        <p:txBody>
          <a:bodyPr>
            <a:spAutoFit/>
          </a:bodyPr>
          <a:lstStyle/>
          <a:p>
            <a:pPr algn="ctr"/>
            <a:r>
              <a:rPr lang="en-US" sz="800" dirty="0" smtClean="0"/>
              <a:t>SOURCE: http</a:t>
            </a:r>
            <a:r>
              <a:rPr lang="en-US" sz="800" dirty="0"/>
              <a:t>://www.eng.hmc.edu/NewE80/PDFs/VIshayThermDataSheet.pdf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p.globalsources.com/IMAGES/PDT/B1055847338/Thermis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559" y="1549659"/>
            <a:ext cx="4627303" cy="46273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Converting Resistance to Temperature</a:t>
            </a:r>
            <a:endParaRPr lang="en-US" dirty="0"/>
          </a:p>
        </p:txBody>
      </p:sp>
      <p:sp>
        <p:nvSpPr>
          <p:cNvPr id="3" name="Content Placeholder 2"/>
          <p:cNvSpPr>
            <a:spLocks noGrp="1"/>
          </p:cNvSpPr>
          <p:nvPr>
            <p:ph idx="1"/>
          </p:nvPr>
        </p:nvSpPr>
        <p:spPr>
          <a:xfrm>
            <a:off x="838199" y="998538"/>
            <a:ext cx="10899371" cy="5178425"/>
          </a:xfrm>
        </p:spPr>
        <p:txBody>
          <a:bodyPr/>
          <a:lstStyle/>
          <a:p>
            <a:r>
              <a:rPr lang="en-US" b="1" u="sng" dirty="0" smtClean="0">
                <a:solidFill>
                  <a:srgbClr val="00B050"/>
                </a:solidFill>
              </a:rPr>
              <a:t>The </a:t>
            </a:r>
            <a:r>
              <a:rPr lang="en-US" b="1" u="sng" dirty="0">
                <a:solidFill>
                  <a:srgbClr val="00B050"/>
                </a:solidFill>
              </a:rPr>
              <a:t>Steinhart-Hart Equation</a:t>
            </a:r>
            <a:r>
              <a:rPr lang="en-US" dirty="0"/>
              <a:t> relates temperature to resistance</a:t>
            </a:r>
            <a:endParaRPr lang="en-US" dirty="0" smtClean="0"/>
          </a:p>
          <a:p>
            <a:endParaRPr lang="en-US" dirty="0"/>
          </a:p>
          <a:p>
            <a:endParaRPr lang="en-US" dirty="0" smtClean="0"/>
          </a:p>
          <a:p>
            <a:r>
              <a:rPr lang="en-US" dirty="0" smtClean="0"/>
              <a:t>T is the temperature (in Kelvin)</a:t>
            </a:r>
          </a:p>
          <a:p>
            <a:r>
              <a:rPr lang="en-US" dirty="0"/>
              <a:t>R is the resistance at T and </a:t>
            </a:r>
            <a:r>
              <a:rPr lang="en-US" dirty="0" err="1"/>
              <a:t>R</a:t>
            </a:r>
            <a:r>
              <a:rPr lang="en-US" baseline="-25000" dirty="0" err="1"/>
              <a:t>ref</a:t>
            </a:r>
            <a:r>
              <a:rPr lang="en-US" dirty="0"/>
              <a:t> is resistance at </a:t>
            </a:r>
            <a:r>
              <a:rPr lang="en-US" dirty="0" err="1"/>
              <a:t>T</a:t>
            </a:r>
            <a:r>
              <a:rPr lang="en-US" baseline="-25000" dirty="0" err="1"/>
              <a:t>ref</a:t>
            </a:r>
            <a:endParaRPr lang="en-US" baseline="-25000" dirty="0"/>
          </a:p>
          <a:p>
            <a:r>
              <a:rPr lang="en-US" dirty="0"/>
              <a:t>A</a:t>
            </a:r>
            <a:r>
              <a:rPr lang="en-US" baseline="-25000" dirty="0" smtClean="0"/>
              <a:t>1</a:t>
            </a:r>
            <a:r>
              <a:rPr lang="en-US" dirty="0" smtClean="0"/>
              <a:t>, B</a:t>
            </a:r>
            <a:r>
              <a:rPr lang="en-US" baseline="-25000" dirty="0" smtClean="0"/>
              <a:t>1</a:t>
            </a:r>
            <a:r>
              <a:rPr lang="en-US" dirty="0" smtClean="0"/>
              <a:t>, C</a:t>
            </a:r>
            <a:r>
              <a:rPr lang="en-US" baseline="-25000" dirty="0" smtClean="0"/>
              <a:t>1</a:t>
            </a:r>
            <a:r>
              <a:rPr lang="en-US" dirty="0" smtClean="0"/>
              <a:t>, and D</a:t>
            </a:r>
            <a:r>
              <a:rPr lang="en-US" baseline="-25000" dirty="0" smtClean="0"/>
              <a:t>1</a:t>
            </a:r>
            <a:r>
              <a:rPr lang="en-US" dirty="0" smtClean="0"/>
              <a:t> are the Steinhart-Hart Coefficients</a:t>
            </a:r>
          </a:p>
          <a:p>
            <a:r>
              <a:rPr lang="en-US" b="1" dirty="0" smtClean="0">
                <a:solidFill>
                  <a:srgbClr val="FF0000"/>
                </a:solidFill>
              </a:rPr>
              <a:t>HOW COULD WE DETERMINE THESE COEFFICIENTS?</a:t>
            </a: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10</a:t>
            </a:fld>
            <a:endParaRPr lang="en-US"/>
          </a:p>
        </p:txBody>
      </p:sp>
      <p:sp>
        <p:nvSpPr>
          <p:cNvPr id="10" name="Rectangle 9"/>
          <p:cNvSpPr/>
          <p:nvPr/>
        </p:nvSpPr>
        <p:spPr>
          <a:xfrm>
            <a:off x="6096000" y="5930742"/>
            <a:ext cx="6096000" cy="246221"/>
          </a:xfrm>
          <a:prstGeom prst="rect">
            <a:avLst/>
          </a:prstGeom>
        </p:spPr>
        <p:txBody>
          <a:bodyPr>
            <a:spAutoFit/>
          </a:bodyPr>
          <a:lstStyle/>
          <a:p>
            <a:pPr algn="ctr"/>
            <a:r>
              <a:rPr lang="en-US" sz="1000" dirty="0" smtClean="0"/>
              <a:t>SOURCE: http</a:t>
            </a:r>
            <a:r>
              <a:rPr lang="en-US" sz="1000" dirty="0"/>
              <a:t>://p.globalsources.com/IMAGES/PDT/B1055847338/Thermistor.jpg</a:t>
            </a:r>
          </a:p>
        </p:txBody>
      </p:sp>
      <p:pic>
        <p:nvPicPr>
          <p:cNvPr id="11" name="Picture 10"/>
          <p:cNvPicPr>
            <a:picLocks noChangeAspect="1"/>
          </p:cNvPicPr>
          <p:nvPr/>
        </p:nvPicPr>
        <p:blipFill>
          <a:blip r:embed="rId3"/>
          <a:stretch>
            <a:fillRect/>
          </a:stretch>
        </p:blipFill>
        <p:spPr>
          <a:xfrm>
            <a:off x="3212189" y="1549659"/>
            <a:ext cx="5829300" cy="847725"/>
          </a:xfrm>
          <a:prstGeom prst="rect">
            <a:avLst/>
          </a:prstGeom>
          <a:ln w="57150">
            <a:solidFill>
              <a:srgbClr val="00B050"/>
            </a:solidFill>
          </a:ln>
        </p:spPr>
      </p:pic>
    </p:spTree>
    <p:extLst>
      <p:ext uri="{BB962C8B-B14F-4D97-AF65-F5344CB8AC3E}">
        <p14:creationId xmlns:p14="http://schemas.microsoft.com/office/powerpoint/2010/main" val="152233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Resistance to Temperature</a:t>
            </a: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11</a:t>
            </a:fld>
            <a:endParaRPr lang="en-US"/>
          </a:p>
        </p:txBody>
      </p:sp>
      <p:pic>
        <p:nvPicPr>
          <p:cNvPr id="7" name="Picture 6"/>
          <p:cNvPicPr>
            <a:picLocks noChangeAspect="1"/>
          </p:cNvPicPr>
          <p:nvPr/>
        </p:nvPicPr>
        <p:blipFill>
          <a:blip r:embed="rId2"/>
          <a:stretch>
            <a:fillRect/>
          </a:stretch>
        </p:blipFill>
        <p:spPr>
          <a:xfrm>
            <a:off x="2471833" y="1831974"/>
            <a:ext cx="7248331" cy="4596739"/>
          </a:xfrm>
          <a:prstGeom prst="rect">
            <a:avLst/>
          </a:prstGeom>
        </p:spPr>
      </p:pic>
      <p:pic>
        <p:nvPicPr>
          <p:cNvPr id="8" name="Picture 7"/>
          <p:cNvPicPr>
            <a:picLocks noChangeAspect="1"/>
          </p:cNvPicPr>
          <p:nvPr/>
        </p:nvPicPr>
        <p:blipFill>
          <a:blip r:embed="rId3"/>
          <a:stretch>
            <a:fillRect/>
          </a:stretch>
        </p:blipFill>
        <p:spPr>
          <a:xfrm>
            <a:off x="3181349" y="842962"/>
            <a:ext cx="5829300" cy="847725"/>
          </a:xfrm>
          <a:prstGeom prst="rect">
            <a:avLst/>
          </a:prstGeom>
          <a:ln w="57150">
            <a:solidFill>
              <a:srgbClr val="00B050"/>
            </a:solidFill>
          </a:ln>
        </p:spPr>
      </p:pic>
    </p:spTree>
    <p:extLst>
      <p:ext uri="{BB962C8B-B14F-4D97-AF65-F5344CB8AC3E}">
        <p14:creationId xmlns:p14="http://schemas.microsoft.com/office/powerpoint/2010/main" val="343910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globalsources.com/IMAGES/PDT/B1055847338/Thermis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559" y="1549659"/>
            <a:ext cx="4627303" cy="46273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Converting Resistance to Temperature</a:t>
            </a:r>
            <a:endParaRPr lang="en-US" dirty="0"/>
          </a:p>
        </p:txBody>
      </p:sp>
      <p:sp>
        <p:nvSpPr>
          <p:cNvPr id="3" name="Content Placeholder 2"/>
          <p:cNvSpPr>
            <a:spLocks noGrp="1"/>
          </p:cNvSpPr>
          <p:nvPr>
            <p:ph idx="1"/>
          </p:nvPr>
        </p:nvSpPr>
        <p:spPr>
          <a:xfrm>
            <a:off x="838199" y="998538"/>
            <a:ext cx="10899371" cy="5178425"/>
          </a:xfrm>
        </p:spPr>
        <p:txBody>
          <a:bodyPr/>
          <a:lstStyle/>
          <a:p>
            <a:r>
              <a:rPr lang="en-US" b="1" u="sng" dirty="0" smtClean="0">
                <a:solidFill>
                  <a:srgbClr val="00B050"/>
                </a:solidFill>
              </a:rPr>
              <a:t>The </a:t>
            </a:r>
            <a:r>
              <a:rPr lang="en-US" b="1" u="sng" dirty="0">
                <a:solidFill>
                  <a:srgbClr val="00B050"/>
                </a:solidFill>
              </a:rPr>
              <a:t>Steinhart-Hart Equation</a:t>
            </a:r>
            <a:r>
              <a:rPr lang="en-US" dirty="0"/>
              <a:t> relates temperature to resistance</a:t>
            </a:r>
            <a:endParaRPr lang="en-US" dirty="0" smtClean="0"/>
          </a:p>
          <a:p>
            <a:endParaRPr lang="en-US" dirty="0"/>
          </a:p>
          <a:p>
            <a:endParaRPr lang="en-US" dirty="0" smtClean="0"/>
          </a:p>
          <a:p>
            <a:r>
              <a:rPr lang="en-US" dirty="0" smtClean="0"/>
              <a:t>T is the temperature (in Kelvin)</a:t>
            </a:r>
          </a:p>
          <a:p>
            <a:r>
              <a:rPr lang="en-US" dirty="0"/>
              <a:t>R is the resistance at </a:t>
            </a:r>
            <a:r>
              <a:rPr lang="en-US" dirty="0" smtClean="0"/>
              <a:t>T and </a:t>
            </a:r>
            <a:r>
              <a:rPr lang="en-US" dirty="0" err="1"/>
              <a:t>R</a:t>
            </a:r>
            <a:r>
              <a:rPr lang="en-US" baseline="-25000" dirty="0" err="1"/>
              <a:t>ref</a:t>
            </a:r>
            <a:r>
              <a:rPr lang="en-US" dirty="0"/>
              <a:t> is resistance at </a:t>
            </a:r>
            <a:r>
              <a:rPr lang="en-US" dirty="0" err="1"/>
              <a:t>T</a:t>
            </a:r>
            <a:r>
              <a:rPr lang="en-US" baseline="-25000" dirty="0" err="1"/>
              <a:t>ref</a:t>
            </a:r>
            <a:endParaRPr lang="en-US" baseline="-25000" dirty="0"/>
          </a:p>
          <a:p>
            <a:r>
              <a:rPr lang="en-US" dirty="0"/>
              <a:t>A</a:t>
            </a:r>
            <a:r>
              <a:rPr lang="en-US" baseline="-25000" dirty="0"/>
              <a:t>1</a:t>
            </a:r>
            <a:r>
              <a:rPr lang="en-US" dirty="0"/>
              <a:t>, B</a:t>
            </a:r>
            <a:r>
              <a:rPr lang="en-US" baseline="-25000" dirty="0"/>
              <a:t>1</a:t>
            </a:r>
            <a:r>
              <a:rPr lang="en-US" dirty="0"/>
              <a:t>, C</a:t>
            </a:r>
            <a:r>
              <a:rPr lang="en-US" baseline="-25000" dirty="0"/>
              <a:t>1</a:t>
            </a:r>
            <a:r>
              <a:rPr lang="en-US" dirty="0"/>
              <a:t>, and D</a:t>
            </a:r>
            <a:r>
              <a:rPr lang="en-US" baseline="-25000" dirty="0"/>
              <a:t>1</a:t>
            </a:r>
            <a:r>
              <a:rPr lang="en-US" dirty="0"/>
              <a:t> are the Steinhart-Hart Coefficients</a:t>
            </a:r>
          </a:p>
          <a:p>
            <a:r>
              <a:rPr lang="en-US" b="1" dirty="0" smtClean="0">
                <a:solidFill>
                  <a:srgbClr val="FF0000"/>
                </a:solidFill>
              </a:rPr>
              <a:t>HOW COULD WE DETERMINE THESE COEFFICIENTS?</a:t>
            </a:r>
          </a:p>
          <a:p>
            <a:pPr lvl="1"/>
            <a:r>
              <a:rPr lang="en-US" dirty="0"/>
              <a:t>Take a look at the data </a:t>
            </a:r>
            <a:r>
              <a:rPr lang="en-US" dirty="0" smtClean="0"/>
              <a:t>sheet</a:t>
            </a:r>
          </a:p>
          <a:p>
            <a:pPr lvl="1"/>
            <a:r>
              <a:rPr lang="en-US" dirty="0" smtClean="0"/>
              <a:t>Measure 3 resistances at 3 temperatures</a:t>
            </a:r>
          </a:p>
          <a:p>
            <a:pPr lvl="2"/>
            <a:r>
              <a:rPr lang="en-US" dirty="0" smtClean="0"/>
              <a:t>Matrix Inversion (Linear Algebra)</a:t>
            </a: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12</a:t>
            </a:fld>
            <a:endParaRPr lang="en-US"/>
          </a:p>
        </p:txBody>
      </p:sp>
      <p:sp>
        <p:nvSpPr>
          <p:cNvPr id="11" name="Rectangle 10"/>
          <p:cNvSpPr/>
          <p:nvPr/>
        </p:nvSpPr>
        <p:spPr>
          <a:xfrm>
            <a:off x="6096000" y="5930742"/>
            <a:ext cx="6096000" cy="246221"/>
          </a:xfrm>
          <a:prstGeom prst="rect">
            <a:avLst/>
          </a:prstGeom>
        </p:spPr>
        <p:txBody>
          <a:bodyPr>
            <a:spAutoFit/>
          </a:bodyPr>
          <a:lstStyle/>
          <a:p>
            <a:pPr algn="ctr"/>
            <a:r>
              <a:rPr lang="en-US" sz="1000" dirty="0" smtClean="0"/>
              <a:t>SOURCE: http</a:t>
            </a:r>
            <a:r>
              <a:rPr lang="en-US" sz="1000" dirty="0"/>
              <a:t>://p.globalsources.com/IMAGES/PDT/B1055847338/Thermistor.jpg</a:t>
            </a:r>
          </a:p>
        </p:txBody>
      </p:sp>
      <p:pic>
        <p:nvPicPr>
          <p:cNvPr id="10" name="Picture 9"/>
          <p:cNvPicPr>
            <a:picLocks noChangeAspect="1"/>
          </p:cNvPicPr>
          <p:nvPr/>
        </p:nvPicPr>
        <p:blipFill>
          <a:blip r:embed="rId3"/>
          <a:stretch>
            <a:fillRect/>
          </a:stretch>
        </p:blipFill>
        <p:spPr>
          <a:xfrm>
            <a:off x="3212189" y="1549659"/>
            <a:ext cx="5829300" cy="847725"/>
          </a:xfrm>
          <a:prstGeom prst="rect">
            <a:avLst/>
          </a:prstGeom>
          <a:ln w="57150">
            <a:solidFill>
              <a:srgbClr val="00B050"/>
            </a:solidFill>
          </a:ln>
        </p:spPr>
      </p:pic>
      <p:cxnSp>
        <p:nvCxnSpPr>
          <p:cNvPr id="8" name="Straight Connector 7"/>
          <p:cNvCxnSpPr/>
          <p:nvPr/>
        </p:nvCxnSpPr>
        <p:spPr>
          <a:xfrm>
            <a:off x="6096000" y="1714500"/>
            <a:ext cx="1200150" cy="6828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96000" y="1632079"/>
            <a:ext cx="1200150" cy="6828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993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p.globalsources.com/IMAGES/PDT/B1055847338/Thermis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6209" y="1729046"/>
            <a:ext cx="4627303" cy="46273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914650" y="6110129"/>
            <a:ext cx="6096000" cy="246221"/>
          </a:xfrm>
          <a:prstGeom prst="rect">
            <a:avLst/>
          </a:prstGeom>
        </p:spPr>
        <p:txBody>
          <a:bodyPr>
            <a:spAutoFit/>
          </a:bodyPr>
          <a:lstStyle/>
          <a:p>
            <a:pPr algn="ctr"/>
            <a:r>
              <a:rPr lang="en-US" sz="1000" dirty="0" smtClean="0"/>
              <a:t>SOURCE: http</a:t>
            </a:r>
            <a:r>
              <a:rPr lang="en-US" sz="1000" dirty="0"/>
              <a:t>://p.globalsources.com/IMAGES/PDT/B1055847338/Thermistor.jpg</a:t>
            </a:r>
          </a:p>
        </p:txBody>
      </p:sp>
      <p:sp>
        <p:nvSpPr>
          <p:cNvPr id="2" name="Title 1"/>
          <p:cNvSpPr>
            <a:spLocks noGrp="1"/>
          </p:cNvSpPr>
          <p:nvPr>
            <p:ph type="title"/>
          </p:nvPr>
        </p:nvSpPr>
        <p:spPr/>
        <p:txBody>
          <a:bodyPr/>
          <a:lstStyle/>
          <a:p>
            <a:r>
              <a:rPr lang="en-US" dirty="0" smtClean="0">
                <a:solidFill>
                  <a:srgbClr val="FF0000"/>
                </a:solidFill>
              </a:rPr>
              <a:t>How is Resistance Measured?</a:t>
            </a:r>
            <a:endParaRPr lang="en-US" dirty="0">
              <a:solidFill>
                <a:srgbClr val="FF0000"/>
              </a:solidFill>
            </a:endParaRP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13</a:t>
            </a:fld>
            <a:endParaRPr lang="en-US"/>
          </a:p>
        </p:txBody>
      </p:sp>
      <p:pic>
        <p:nvPicPr>
          <p:cNvPr id="7" name="Picture 6"/>
          <p:cNvPicPr>
            <a:picLocks noChangeAspect="1"/>
          </p:cNvPicPr>
          <p:nvPr/>
        </p:nvPicPr>
        <p:blipFill>
          <a:blip r:embed="rId3"/>
          <a:stretch>
            <a:fillRect/>
          </a:stretch>
        </p:blipFill>
        <p:spPr>
          <a:xfrm>
            <a:off x="3181350" y="997209"/>
            <a:ext cx="5829300" cy="847725"/>
          </a:xfrm>
          <a:prstGeom prst="rect">
            <a:avLst/>
          </a:prstGeom>
          <a:ln w="57150">
            <a:solidFill>
              <a:srgbClr val="00B050"/>
            </a:solidFill>
          </a:ln>
        </p:spPr>
      </p:pic>
      <p:pic>
        <p:nvPicPr>
          <p:cNvPr id="19460" name="Picture 4" descr="http://cdn.teachersupplysource.com/images/D/024-ENC-M-17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254" y="1852156"/>
            <a:ext cx="1993991" cy="438108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12751" y="6171684"/>
            <a:ext cx="6096000" cy="184666"/>
          </a:xfrm>
          <a:prstGeom prst="rect">
            <a:avLst/>
          </a:prstGeom>
        </p:spPr>
        <p:txBody>
          <a:bodyPr>
            <a:spAutoFit/>
          </a:bodyPr>
          <a:lstStyle/>
          <a:p>
            <a:pPr algn="ctr"/>
            <a:r>
              <a:rPr lang="en-US" sz="600" dirty="0" smtClean="0"/>
              <a:t>SOURCE: http</a:t>
            </a:r>
            <a:r>
              <a:rPr lang="en-US" sz="600" dirty="0"/>
              <a:t>://cdn.teachersupplysource.com/images/D/024-ENC-M-1700.jpg</a:t>
            </a:r>
          </a:p>
        </p:txBody>
      </p:sp>
      <p:pic>
        <p:nvPicPr>
          <p:cNvPr id="11" name="Picture 10"/>
          <p:cNvPicPr>
            <a:picLocks noChangeAspect="1"/>
          </p:cNvPicPr>
          <p:nvPr/>
        </p:nvPicPr>
        <p:blipFill>
          <a:blip r:embed="rId5"/>
          <a:stretch>
            <a:fillRect/>
          </a:stretch>
        </p:blipFill>
        <p:spPr>
          <a:xfrm>
            <a:off x="7627689" y="1961324"/>
            <a:ext cx="4319573" cy="4133591"/>
          </a:xfrm>
          <a:prstGeom prst="rect">
            <a:avLst/>
          </a:prstGeom>
        </p:spPr>
      </p:pic>
      <p:sp>
        <p:nvSpPr>
          <p:cNvPr id="12" name="Rectangle 11"/>
          <p:cNvSpPr/>
          <p:nvPr/>
        </p:nvSpPr>
        <p:spPr>
          <a:xfrm>
            <a:off x="8872758" y="5833130"/>
            <a:ext cx="3074504" cy="276999"/>
          </a:xfrm>
          <a:prstGeom prst="rect">
            <a:avLst/>
          </a:prstGeom>
        </p:spPr>
        <p:txBody>
          <a:bodyPr wrap="square">
            <a:spAutoFit/>
          </a:bodyPr>
          <a:lstStyle/>
          <a:p>
            <a:pPr algn="ctr"/>
            <a:r>
              <a:rPr lang="en-US" sz="600" dirty="0" smtClean="0"/>
              <a:t>SOURCE: http</a:t>
            </a:r>
            <a:r>
              <a:rPr lang="en-US" sz="600" dirty="0"/>
              <a:t>://images.studica.com/images/product/National-Instruments-students-ni-labview-mydaq/51NI%20myDAQ%20Device%2005041223.jpg</a:t>
            </a:r>
          </a:p>
        </p:txBody>
      </p:sp>
    </p:spTree>
    <p:extLst>
      <p:ext uri="{BB962C8B-B14F-4D97-AF65-F5344CB8AC3E}">
        <p14:creationId xmlns:p14="http://schemas.microsoft.com/office/powerpoint/2010/main" val="2627287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Thermistor Resistance (R</a:t>
            </a:r>
            <a:r>
              <a:rPr lang="en-US" baseline="-25000" dirty="0" smtClean="0"/>
              <a:t>T</a:t>
            </a:r>
            <a:r>
              <a:rPr lang="en-US" dirty="0" smtClean="0"/>
              <a:t>)</a:t>
            </a:r>
            <a:endParaRPr lang="en-US" dirty="0"/>
          </a:p>
        </p:txBody>
      </p:sp>
      <p:sp>
        <p:nvSpPr>
          <p:cNvPr id="3" name="Content Placeholder 2"/>
          <p:cNvSpPr>
            <a:spLocks noGrp="1"/>
          </p:cNvSpPr>
          <p:nvPr>
            <p:ph idx="1"/>
          </p:nvPr>
        </p:nvSpPr>
        <p:spPr>
          <a:xfrm>
            <a:off x="838200" y="1177925"/>
            <a:ext cx="10801350" cy="5178425"/>
          </a:xfrm>
        </p:spPr>
        <p:txBody>
          <a:bodyPr/>
          <a:lstStyle/>
          <a:p>
            <a:r>
              <a:rPr lang="en-US" sz="3200" dirty="0" smtClean="0"/>
              <a:t>A thermistor produces a resistance (R</a:t>
            </a:r>
            <a:r>
              <a:rPr lang="en-US" sz="3200" baseline="-25000" dirty="0" smtClean="0"/>
              <a:t>T</a:t>
            </a:r>
            <a:r>
              <a:rPr lang="en-US" sz="3200" dirty="0" smtClean="0"/>
              <a:t>), which could be converted to a voltage signal</a:t>
            </a: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14</a:t>
            </a:fld>
            <a:endParaRPr lang="en-US"/>
          </a:p>
        </p:txBody>
      </p:sp>
      <p:sp>
        <p:nvSpPr>
          <p:cNvPr id="8" name="TextBox 7"/>
          <p:cNvSpPr txBox="1"/>
          <p:nvPr/>
        </p:nvSpPr>
        <p:spPr>
          <a:xfrm>
            <a:off x="1247775" y="2076450"/>
            <a:ext cx="9696450" cy="707886"/>
          </a:xfrm>
          <a:prstGeom prst="rect">
            <a:avLst/>
          </a:prstGeom>
          <a:noFill/>
        </p:spPr>
        <p:txBody>
          <a:bodyPr wrap="square" rtlCol="0">
            <a:spAutoFit/>
          </a:bodyPr>
          <a:lstStyle/>
          <a:p>
            <a:pPr algn="ctr"/>
            <a:r>
              <a:rPr lang="en-US" sz="4000" dirty="0" smtClean="0">
                <a:solidFill>
                  <a:srgbClr val="FF0000"/>
                </a:solidFill>
              </a:rPr>
              <a:t>HOW COULD WE DO THIS?</a:t>
            </a:r>
            <a:endParaRPr lang="en-US" sz="4000" dirty="0">
              <a:solidFill>
                <a:srgbClr val="FF0000"/>
              </a:solidFill>
            </a:endParaRPr>
          </a:p>
        </p:txBody>
      </p:sp>
      <p:pic>
        <p:nvPicPr>
          <p:cNvPr id="6146" name="Picture 2" descr="http://2.bp.blogspot.com/-Pwxc29B8fkU/VHDBayyJGmI/AAAAAAAAAOw/Po9R4z7WPYI/s1600/Baby-Making-Funny-Fa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784336"/>
            <a:ext cx="3981450" cy="308088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981325" y="5880100"/>
            <a:ext cx="6096000" cy="184666"/>
          </a:xfrm>
          <a:prstGeom prst="rect">
            <a:avLst/>
          </a:prstGeom>
        </p:spPr>
        <p:txBody>
          <a:bodyPr>
            <a:spAutoFit/>
          </a:bodyPr>
          <a:lstStyle/>
          <a:p>
            <a:pPr algn="ctr"/>
            <a:r>
              <a:rPr lang="en-US" sz="600" dirty="0" smtClean="0"/>
              <a:t>SOURCE: http</a:t>
            </a:r>
            <a:r>
              <a:rPr lang="en-US" sz="600" dirty="0"/>
              <a:t>://2.bp.blogspot.com/-Pwxc29B8fkU/VHDBayyJGmI/AAAAAAAAAOw/Po9R4z7WPYI/s1600/Baby-Making-Funny-Face.png</a:t>
            </a:r>
          </a:p>
        </p:txBody>
      </p:sp>
    </p:spTree>
    <p:extLst>
      <p:ext uri="{BB962C8B-B14F-4D97-AF65-F5344CB8AC3E}">
        <p14:creationId xmlns:p14="http://schemas.microsoft.com/office/powerpoint/2010/main" val="2080116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Thermistor Resistance (R</a:t>
            </a:r>
            <a:r>
              <a:rPr lang="en-US" baseline="-25000" dirty="0" smtClean="0"/>
              <a:t>T</a:t>
            </a:r>
            <a:r>
              <a:rPr lang="en-US" dirty="0" smtClean="0"/>
              <a:t>)</a:t>
            </a:r>
            <a:endParaRPr lang="en-US" dirty="0"/>
          </a:p>
        </p:txBody>
      </p:sp>
      <p:sp>
        <p:nvSpPr>
          <p:cNvPr id="3" name="Content Placeholder 2"/>
          <p:cNvSpPr>
            <a:spLocks noGrp="1"/>
          </p:cNvSpPr>
          <p:nvPr>
            <p:ph idx="1"/>
          </p:nvPr>
        </p:nvSpPr>
        <p:spPr>
          <a:xfrm>
            <a:off x="838200" y="1177925"/>
            <a:ext cx="10801350" cy="5178425"/>
          </a:xfrm>
        </p:spPr>
        <p:txBody>
          <a:bodyPr/>
          <a:lstStyle/>
          <a:p>
            <a:r>
              <a:rPr lang="en-US" sz="3200" dirty="0" smtClean="0"/>
              <a:t>A thermistor produces a resistance (R</a:t>
            </a:r>
            <a:r>
              <a:rPr lang="en-US" sz="3200" baseline="-25000" dirty="0" smtClean="0"/>
              <a:t>T</a:t>
            </a:r>
            <a:r>
              <a:rPr lang="en-US" sz="3200" dirty="0" smtClean="0"/>
              <a:t>), which could be converted to a voltage signal</a:t>
            </a: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15</a:t>
            </a:fld>
            <a:endParaRPr lang="en-US"/>
          </a:p>
        </p:txBody>
      </p:sp>
      <p:pic>
        <p:nvPicPr>
          <p:cNvPr id="7" name="Picture 6"/>
          <p:cNvPicPr>
            <a:picLocks noChangeAspect="1"/>
          </p:cNvPicPr>
          <p:nvPr/>
        </p:nvPicPr>
        <p:blipFill>
          <a:blip r:embed="rId3"/>
          <a:stretch>
            <a:fillRect/>
          </a:stretch>
        </p:blipFill>
        <p:spPr>
          <a:xfrm>
            <a:off x="495128" y="2474086"/>
            <a:ext cx="5038462" cy="3736214"/>
          </a:xfrm>
          <a:prstGeom prst="rect">
            <a:avLst/>
          </a:prstGeom>
        </p:spPr>
      </p:pic>
      <p:graphicFrame>
        <p:nvGraphicFramePr>
          <p:cNvPr id="10" name="Object 7"/>
          <p:cNvGraphicFramePr>
            <a:graphicFrameLocks noChangeAspect="1"/>
          </p:cNvGraphicFramePr>
          <p:nvPr>
            <p:extLst>
              <p:ext uri="{D42A27DB-BD31-4B8C-83A1-F6EECF244321}">
                <p14:modId xmlns:p14="http://schemas.microsoft.com/office/powerpoint/2010/main" val="1553770036"/>
              </p:ext>
            </p:extLst>
          </p:nvPr>
        </p:nvGraphicFramePr>
        <p:xfrm>
          <a:off x="6896099" y="3167442"/>
          <a:ext cx="4033425" cy="1671257"/>
        </p:xfrm>
        <a:graphic>
          <a:graphicData uri="http://schemas.openxmlformats.org/presentationml/2006/ole">
            <mc:AlternateContent xmlns:mc="http://schemas.openxmlformats.org/markup-compatibility/2006">
              <mc:Choice xmlns:v="urn:schemas-microsoft-com:vml" Requires="v">
                <p:oleObj spid="_x0000_s3142" name="Equation" r:id="rId4" imgW="1041120" imgH="431640" progId="Equation.3">
                  <p:embed/>
                </p:oleObj>
              </mc:Choice>
              <mc:Fallback>
                <p:oleObj name="Equation" r:id="rId4" imgW="1041120" imgH="431640" progId="Equation.3">
                  <p:embed/>
                  <p:pic>
                    <p:nvPicPr>
                      <p:cNvPr id="0" name=""/>
                      <p:cNvPicPr>
                        <a:picLocks noChangeAspect="1" noChangeArrowheads="1"/>
                      </p:cNvPicPr>
                      <p:nvPr/>
                    </p:nvPicPr>
                    <p:blipFill>
                      <a:blip r:embed="rId5"/>
                      <a:srcRect/>
                      <a:stretch>
                        <a:fillRect/>
                      </a:stretch>
                    </p:blipFill>
                    <p:spPr bwMode="auto">
                      <a:xfrm>
                        <a:off x="6896099" y="3167442"/>
                        <a:ext cx="4033425" cy="1671257"/>
                      </a:xfrm>
                      <a:prstGeom prst="rect">
                        <a:avLst/>
                      </a:prstGeom>
                      <a:noFill/>
                      <a:ln>
                        <a:noFill/>
                      </a:ln>
                      <a:effectLst/>
                    </p:spPr>
                  </p:pic>
                </p:oleObj>
              </mc:Fallback>
            </mc:AlternateContent>
          </a:graphicData>
        </a:graphic>
      </p:graphicFrame>
      <p:pic>
        <p:nvPicPr>
          <p:cNvPr id="11" name="Picture 10"/>
          <p:cNvPicPr>
            <a:picLocks noChangeAspect="1"/>
          </p:cNvPicPr>
          <p:nvPr/>
        </p:nvPicPr>
        <p:blipFill>
          <a:blip r:embed="rId6"/>
          <a:stretch>
            <a:fillRect/>
          </a:stretch>
        </p:blipFill>
        <p:spPr>
          <a:xfrm>
            <a:off x="3328559" y="3120195"/>
            <a:ext cx="505682" cy="628271"/>
          </a:xfrm>
          <a:prstGeom prst="rect">
            <a:avLst/>
          </a:prstGeom>
        </p:spPr>
      </p:pic>
      <p:pic>
        <p:nvPicPr>
          <p:cNvPr id="12" name="Picture 11"/>
          <p:cNvPicPr>
            <a:picLocks noChangeAspect="1"/>
          </p:cNvPicPr>
          <p:nvPr/>
        </p:nvPicPr>
        <p:blipFill>
          <a:blip r:embed="rId7"/>
          <a:stretch>
            <a:fillRect/>
          </a:stretch>
        </p:blipFill>
        <p:spPr>
          <a:xfrm>
            <a:off x="3249181" y="4224716"/>
            <a:ext cx="585060" cy="673705"/>
          </a:xfrm>
          <a:prstGeom prst="rect">
            <a:avLst/>
          </a:prstGeom>
        </p:spPr>
      </p:pic>
      <p:sp>
        <p:nvSpPr>
          <p:cNvPr id="13" name="Rectangle 12"/>
          <p:cNvSpPr/>
          <p:nvPr/>
        </p:nvSpPr>
        <p:spPr>
          <a:xfrm>
            <a:off x="4296420" y="2843592"/>
            <a:ext cx="438150"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96420" y="4463603"/>
            <a:ext cx="438150"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8"/>
          <a:stretch>
            <a:fillRect/>
          </a:stretch>
        </p:blipFill>
        <p:spPr>
          <a:xfrm>
            <a:off x="4800520" y="4296532"/>
            <a:ext cx="792458" cy="757238"/>
          </a:xfrm>
          <a:prstGeom prst="rect">
            <a:avLst/>
          </a:prstGeom>
        </p:spPr>
      </p:pic>
      <p:pic>
        <p:nvPicPr>
          <p:cNvPr id="16" name="Picture 15"/>
          <p:cNvPicPr>
            <a:picLocks noChangeAspect="1"/>
          </p:cNvPicPr>
          <p:nvPr/>
        </p:nvPicPr>
        <p:blipFill>
          <a:blip r:embed="rId9"/>
          <a:stretch>
            <a:fillRect/>
          </a:stretch>
        </p:blipFill>
        <p:spPr>
          <a:xfrm>
            <a:off x="449447" y="3630989"/>
            <a:ext cx="434434" cy="593727"/>
          </a:xfrm>
          <a:prstGeom prst="rect">
            <a:avLst/>
          </a:prstGeom>
        </p:spPr>
      </p:pic>
    </p:spTree>
    <p:extLst>
      <p:ext uri="{BB962C8B-B14F-4D97-AF65-F5344CB8AC3E}">
        <p14:creationId xmlns:p14="http://schemas.microsoft.com/office/powerpoint/2010/main" val="1714434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Dissipation in Thermistors</a:t>
            </a:r>
            <a:endParaRPr lang="en-US" dirty="0"/>
          </a:p>
        </p:txBody>
      </p:sp>
      <p:sp>
        <p:nvSpPr>
          <p:cNvPr id="3" name="Content Placeholder 2"/>
          <p:cNvSpPr>
            <a:spLocks noGrp="1"/>
          </p:cNvSpPr>
          <p:nvPr>
            <p:ph idx="1"/>
          </p:nvPr>
        </p:nvSpPr>
        <p:spPr>
          <a:xfrm>
            <a:off x="838199" y="998538"/>
            <a:ext cx="6324601" cy="5178425"/>
          </a:xfrm>
        </p:spPr>
        <p:txBody>
          <a:bodyPr/>
          <a:lstStyle/>
          <a:p>
            <a:r>
              <a:rPr lang="en-US" dirty="0" smtClean="0"/>
              <a:t>A current must pass through the thermistor to measure the voltage and calculate the resistance</a:t>
            </a:r>
          </a:p>
          <a:p>
            <a:r>
              <a:rPr lang="en-US" dirty="0" smtClean="0"/>
              <a:t>The current flowing through the thermistor generates heat because the thermistor dissipates electrical power</a:t>
            </a:r>
          </a:p>
          <a:p>
            <a:pPr marL="0" indent="0" algn="ctr">
              <a:buNone/>
            </a:pPr>
            <a:r>
              <a:rPr lang="en-US" b="1" i="1" dirty="0" smtClean="0">
                <a:latin typeface="Times New Roman" panose="02020603050405020304" pitchFamily="18" charset="0"/>
                <a:cs typeface="Times New Roman" panose="02020603050405020304" pitchFamily="18" charset="0"/>
              </a:rPr>
              <a:t>P = I</a:t>
            </a:r>
            <a:r>
              <a:rPr lang="en-US" b="1" i="1" baseline="30000" dirty="0" smtClean="0">
                <a:latin typeface="Times New Roman" panose="02020603050405020304" pitchFamily="18" charset="0"/>
                <a:cs typeface="Times New Roman" panose="02020603050405020304" pitchFamily="18" charset="0"/>
              </a:rPr>
              <a:t>2</a:t>
            </a:r>
            <a:r>
              <a:rPr lang="en-US" b="1" i="1" dirty="0" smtClean="0">
                <a:latin typeface="Times New Roman" panose="02020603050405020304" pitchFamily="18" charset="0"/>
                <a:cs typeface="Times New Roman" panose="02020603050405020304" pitchFamily="18" charset="0"/>
              </a:rPr>
              <a:t>R</a:t>
            </a:r>
            <a:r>
              <a:rPr lang="en-US" b="1" i="1" baseline="-25000" dirty="0" smtClean="0">
                <a:latin typeface="Times New Roman" panose="02020603050405020304" pitchFamily="18" charset="0"/>
                <a:cs typeface="Times New Roman" panose="02020603050405020304" pitchFamily="18" charset="0"/>
              </a:rPr>
              <a:t>T</a:t>
            </a:r>
          </a:p>
          <a:p>
            <a:r>
              <a:rPr lang="en-US" dirty="0" smtClean="0"/>
              <a:t>The heat generated causes a temperature rise in the thermistor</a:t>
            </a:r>
          </a:p>
          <a:p>
            <a:r>
              <a:rPr lang="en-US" dirty="0" smtClean="0"/>
              <a:t>This is called </a:t>
            </a:r>
            <a:r>
              <a:rPr lang="en-US" b="1" u="sng" dirty="0" smtClean="0">
                <a:solidFill>
                  <a:srgbClr val="00B050"/>
                </a:solidFill>
              </a:rPr>
              <a:t>Self-Heating</a:t>
            </a:r>
          </a:p>
          <a:p>
            <a:r>
              <a:rPr lang="en-US" b="1" dirty="0" smtClean="0">
                <a:solidFill>
                  <a:srgbClr val="FF0000"/>
                </a:solidFill>
              </a:rPr>
              <a:t>WHY IS SELF-HEATING BAD?</a:t>
            </a:r>
            <a:endParaRPr lang="en-US" dirty="0" smtClean="0">
              <a:solidFill>
                <a:srgbClr val="FF0000"/>
              </a:solidFill>
            </a:endParaRP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16</a:t>
            </a:fld>
            <a:endParaRPr lang="en-US"/>
          </a:p>
        </p:txBody>
      </p:sp>
      <p:pic>
        <p:nvPicPr>
          <p:cNvPr id="7" name="Picture 6"/>
          <p:cNvPicPr>
            <a:picLocks noChangeAspect="1"/>
          </p:cNvPicPr>
          <p:nvPr/>
        </p:nvPicPr>
        <p:blipFill>
          <a:blip r:embed="rId2"/>
          <a:stretch>
            <a:fillRect/>
          </a:stretch>
        </p:blipFill>
        <p:spPr>
          <a:xfrm>
            <a:off x="6896100" y="1379538"/>
            <a:ext cx="4991085" cy="3916362"/>
          </a:xfrm>
          <a:prstGeom prst="rect">
            <a:avLst/>
          </a:prstGeom>
        </p:spPr>
      </p:pic>
      <p:sp>
        <p:nvSpPr>
          <p:cNvPr id="8" name="Bent Arrow 7"/>
          <p:cNvSpPr/>
          <p:nvPr/>
        </p:nvSpPr>
        <p:spPr>
          <a:xfrm rot="5400000">
            <a:off x="9382121" y="540149"/>
            <a:ext cx="1200158" cy="244395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8153400" y="916849"/>
            <a:ext cx="606824" cy="707886"/>
          </a:xfrm>
          <a:prstGeom prst="rect">
            <a:avLst/>
          </a:prstGeom>
          <a:noFill/>
        </p:spPr>
        <p:txBody>
          <a:bodyPr wrap="square" rtlCol="0">
            <a:spAutoFit/>
          </a:bodyPr>
          <a:lstStyle/>
          <a:p>
            <a:pPr algn="ctr"/>
            <a:r>
              <a:rPr lang="en-US" sz="4000" i="1" dirty="0" smtClean="0">
                <a:latin typeface="Times New Roman" panose="02020603050405020304" pitchFamily="18" charset="0"/>
                <a:cs typeface="Times New Roman" panose="02020603050405020304" pitchFamily="18" charset="0"/>
              </a:rPr>
              <a:t>I</a:t>
            </a:r>
            <a:endParaRPr lang="en-US" sz="4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0032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95257" y="2329543"/>
            <a:ext cx="1687286" cy="5769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199" y="998538"/>
            <a:ext cx="11198629" cy="5178425"/>
          </a:xfrm>
        </p:spPr>
        <p:txBody>
          <a:bodyPr/>
          <a:lstStyle/>
          <a:p>
            <a:r>
              <a:rPr lang="en-US" dirty="0" smtClean="0"/>
              <a:t>Self-Heating can introduce an error into the measurement</a:t>
            </a:r>
          </a:p>
          <a:p>
            <a:r>
              <a:rPr lang="en-US" dirty="0"/>
              <a:t>The increase in device temperature (</a:t>
            </a:r>
            <a:r>
              <a:rPr lang="el-GR" b="1" i="1" dirty="0">
                <a:latin typeface="Times New Roman" panose="02020603050405020304" pitchFamily="18" charset="0"/>
                <a:cs typeface="Times New Roman" panose="02020603050405020304" pitchFamily="18" charset="0"/>
              </a:rPr>
              <a:t>Δ</a:t>
            </a:r>
            <a:r>
              <a:rPr lang="en-US" b="1" i="1" dirty="0">
                <a:latin typeface="Times New Roman" panose="02020603050405020304" pitchFamily="18" charset="0"/>
                <a:cs typeface="Times New Roman" panose="02020603050405020304" pitchFamily="18" charset="0"/>
              </a:rPr>
              <a:t>T</a:t>
            </a:r>
            <a:r>
              <a:rPr lang="en-US" dirty="0"/>
              <a:t>) is related to the power dissipated (</a:t>
            </a:r>
            <a:r>
              <a:rPr lang="en-US" b="1" i="1" dirty="0">
                <a:latin typeface="Times New Roman" panose="02020603050405020304" pitchFamily="18" charset="0"/>
                <a:cs typeface="Times New Roman" panose="02020603050405020304" pitchFamily="18" charset="0"/>
              </a:rPr>
              <a:t>P</a:t>
            </a:r>
            <a:r>
              <a:rPr lang="en-US" dirty="0"/>
              <a:t>) and the power dissipation factor (</a:t>
            </a:r>
            <a:r>
              <a:rPr lang="el-GR" b="1" i="1" dirty="0">
                <a:latin typeface="Times New Roman" panose="02020603050405020304" pitchFamily="18" charset="0"/>
                <a:cs typeface="Times New Roman" panose="02020603050405020304" pitchFamily="18" charset="0"/>
              </a:rPr>
              <a:t>δ</a:t>
            </a:r>
            <a:r>
              <a:rPr lang="en-US" dirty="0"/>
              <a:t>)</a:t>
            </a:r>
          </a:p>
          <a:p>
            <a:pPr marL="0" indent="0" algn="ctr">
              <a:buNone/>
            </a:pPr>
            <a:r>
              <a:rPr lang="en-US" b="1" i="1" dirty="0" smtClean="0">
                <a:latin typeface="Times New Roman" panose="02020603050405020304" pitchFamily="18" charset="0"/>
                <a:cs typeface="Times New Roman" panose="02020603050405020304" pitchFamily="18" charset="0"/>
              </a:rPr>
              <a:t>P = </a:t>
            </a:r>
            <a:r>
              <a:rPr lang="el-GR" b="1" i="1" dirty="0" smtClean="0">
                <a:latin typeface="Times New Roman" panose="02020603050405020304" pitchFamily="18" charset="0"/>
                <a:cs typeface="Times New Roman" panose="02020603050405020304" pitchFamily="18" charset="0"/>
              </a:rPr>
              <a:t>δ Δ</a:t>
            </a:r>
            <a:r>
              <a:rPr lang="en-US" b="1" i="1" dirty="0" smtClean="0">
                <a:latin typeface="Times New Roman" panose="02020603050405020304" pitchFamily="18" charset="0"/>
                <a:cs typeface="Times New Roman" panose="02020603050405020304" pitchFamily="18" charset="0"/>
              </a:rPr>
              <a:t>T</a:t>
            </a:r>
          </a:p>
          <a:p>
            <a:pPr marL="0" indent="0" algn="ctr">
              <a:buNone/>
            </a:pPr>
            <a:r>
              <a:rPr lang="en-US" dirty="0" smtClean="0">
                <a:latin typeface="Times New Roman" panose="02020603050405020304" pitchFamily="18" charset="0"/>
                <a:cs typeface="Times New Roman" panose="02020603050405020304" pitchFamily="18" charset="0"/>
              </a:rPr>
              <a:t>Where P is in [W], </a:t>
            </a:r>
            <a:r>
              <a:rPr lang="el-GR" dirty="0" smtClean="0">
                <a:latin typeface="Times New Roman" panose="02020603050405020304" pitchFamily="18" charset="0"/>
                <a:cs typeface="Times New Roman" panose="02020603050405020304" pitchFamily="18" charset="0"/>
              </a:rPr>
              <a:t>Δ</a:t>
            </a:r>
            <a:r>
              <a:rPr lang="en-US" dirty="0">
                <a:latin typeface="Times New Roman" panose="02020603050405020304" pitchFamily="18" charset="0"/>
                <a:cs typeface="Times New Roman" panose="02020603050405020304" pitchFamily="18" charset="0"/>
              </a:rPr>
              <a:t>T </a:t>
            </a:r>
            <a:r>
              <a:rPr lang="en-US" dirty="0" smtClean="0">
                <a:latin typeface="Times New Roman" panose="02020603050405020304" pitchFamily="18" charset="0"/>
                <a:cs typeface="Times New Roman" panose="02020603050405020304" pitchFamily="18" charset="0"/>
              </a:rPr>
              <a:t>is the rise in temperature in [</a:t>
            </a:r>
            <a:r>
              <a:rPr lang="en-US" baseline="30000" dirty="0" err="1"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a:t>
            </a:r>
          </a:p>
          <a:p>
            <a:r>
              <a:rPr lang="en-US" dirty="0" smtClean="0">
                <a:solidFill>
                  <a:srgbClr val="FF0000"/>
                </a:solidFill>
                <a:latin typeface="Times New Roman" panose="02020603050405020304" pitchFamily="18" charset="0"/>
                <a:cs typeface="Times New Roman" panose="02020603050405020304" pitchFamily="18" charset="0"/>
              </a:rPr>
              <a:t>Suppose </a:t>
            </a:r>
            <a:r>
              <a:rPr lang="en-US" i="1" dirty="0" smtClean="0">
                <a:solidFill>
                  <a:srgbClr val="FF0000"/>
                </a:solidFill>
                <a:latin typeface="Times New Roman" panose="02020603050405020304" pitchFamily="18" charset="0"/>
                <a:cs typeface="Times New Roman" panose="02020603050405020304" pitchFamily="18" charset="0"/>
              </a:rPr>
              <a:t>I</a:t>
            </a:r>
            <a:r>
              <a:rPr lang="en-US" dirty="0" smtClean="0">
                <a:solidFill>
                  <a:srgbClr val="FF0000"/>
                </a:solidFill>
                <a:latin typeface="Times New Roman" panose="02020603050405020304" pitchFamily="18" charset="0"/>
                <a:cs typeface="Times New Roman" panose="02020603050405020304" pitchFamily="18" charset="0"/>
              </a:rPr>
              <a:t> = 5 mA, </a:t>
            </a:r>
            <a:r>
              <a:rPr lang="en-US" i="1" dirty="0" smtClean="0">
                <a:solidFill>
                  <a:srgbClr val="FF0000"/>
                </a:solidFill>
                <a:latin typeface="Times New Roman" panose="02020603050405020304" pitchFamily="18" charset="0"/>
                <a:cs typeface="Times New Roman" panose="02020603050405020304" pitchFamily="18" charset="0"/>
              </a:rPr>
              <a:t>R</a:t>
            </a:r>
            <a:r>
              <a:rPr lang="en-US" i="1" baseline="-25000" dirty="0" smtClean="0">
                <a:solidFill>
                  <a:srgbClr val="FF0000"/>
                </a:solidFill>
                <a:latin typeface="Times New Roman" panose="02020603050405020304" pitchFamily="18" charset="0"/>
                <a:cs typeface="Times New Roman" panose="02020603050405020304" pitchFamily="18" charset="0"/>
              </a:rPr>
              <a:t>T</a:t>
            </a:r>
            <a:r>
              <a:rPr lang="en-US" dirty="0" smtClean="0">
                <a:solidFill>
                  <a:srgbClr val="FF0000"/>
                </a:solidFill>
                <a:latin typeface="Times New Roman" panose="02020603050405020304" pitchFamily="18" charset="0"/>
                <a:cs typeface="Times New Roman" panose="02020603050405020304" pitchFamily="18" charset="0"/>
              </a:rPr>
              <a:t> = 4 k</a:t>
            </a:r>
            <a:r>
              <a:rPr lang="el-GR" dirty="0" smtClean="0">
                <a:solidFill>
                  <a:srgbClr val="FF0000"/>
                </a:solidFill>
                <a:latin typeface="Times New Roman" panose="02020603050405020304" pitchFamily="18" charset="0"/>
                <a:cs typeface="Times New Roman" panose="02020603050405020304" pitchFamily="18" charset="0"/>
              </a:rPr>
              <a:t>Ω</a:t>
            </a:r>
            <a:r>
              <a:rPr lang="en-US" dirty="0" smtClean="0">
                <a:solidFill>
                  <a:srgbClr val="FF0000"/>
                </a:solidFill>
                <a:latin typeface="Times New Roman" panose="02020603050405020304" pitchFamily="18" charset="0"/>
                <a:cs typeface="Times New Roman" panose="02020603050405020304" pitchFamily="18" charset="0"/>
              </a:rPr>
              <a:t>, and </a:t>
            </a:r>
            <a:r>
              <a:rPr lang="el-GR" dirty="0" smtClean="0">
                <a:solidFill>
                  <a:srgbClr val="FF0000"/>
                </a:solidFill>
                <a:latin typeface="Times New Roman" panose="02020603050405020304" pitchFamily="18" charset="0"/>
                <a:cs typeface="Times New Roman" panose="02020603050405020304" pitchFamily="18" charset="0"/>
              </a:rPr>
              <a:t>δ</a:t>
            </a:r>
            <a:r>
              <a:rPr lang="en-US" dirty="0" smtClean="0">
                <a:solidFill>
                  <a:srgbClr val="FF0000"/>
                </a:solidFill>
                <a:latin typeface="Times New Roman" panose="02020603050405020304" pitchFamily="18" charset="0"/>
                <a:cs typeface="Times New Roman" panose="02020603050405020304" pitchFamily="18" charset="0"/>
              </a:rPr>
              <a:t> = 0.067 W/</a:t>
            </a:r>
            <a:r>
              <a:rPr lang="en-US" baseline="30000" dirty="0" err="1" smtClean="0">
                <a:solidFill>
                  <a:srgbClr val="FF0000"/>
                </a:solidFill>
                <a:latin typeface="Times New Roman" panose="02020603050405020304" pitchFamily="18" charset="0"/>
                <a:cs typeface="Times New Roman" panose="02020603050405020304" pitchFamily="18" charset="0"/>
              </a:rPr>
              <a:t>o</a:t>
            </a:r>
            <a:r>
              <a:rPr lang="en-US" dirty="0" err="1" smtClean="0">
                <a:solidFill>
                  <a:srgbClr val="FF0000"/>
                </a:solidFill>
                <a:latin typeface="Times New Roman" panose="02020603050405020304" pitchFamily="18" charset="0"/>
                <a:cs typeface="Times New Roman" panose="02020603050405020304" pitchFamily="18" charset="0"/>
              </a:rPr>
              <a:t>C</a:t>
            </a:r>
            <a:r>
              <a:rPr lang="en-US" dirty="0" smtClean="0">
                <a:solidFill>
                  <a:srgbClr val="FF0000"/>
                </a:solidFill>
                <a:latin typeface="Times New Roman" panose="02020603050405020304" pitchFamily="18" charset="0"/>
                <a:cs typeface="Times New Roman" panose="02020603050405020304" pitchFamily="18" charset="0"/>
              </a:rPr>
              <a:t>, what is </a:t>
            </a:r>
            <a:r>
              <a:rPr lang="el-GR" i="1" dirty="0">
                <a:solidFill>
                  <a:srgbClr val="FF0000"/>
                </a:solidFill>
                <a:latin typeface="Times New Roman" panose="02020603050405020304" pitchFamily="18" charset="0"/>
                <a:cs typeface="Times New Roman" panose="02020603050405020304" pitchFamily="18" charset="0"/>
              </a:rPr>
              <a:t>Δ</a:t>
            </a:r>
            <a:r>
              <a:rPr lang="en-US" i="1" dirty="0" smtClean="0">
                <a:solidFill>
                  <a:srgbClr val="FF0000"/>
                </a:solidFill>
                <a:latin typeface="Times New Roman" panose="02020603050405020304" pitchFamily="18" charset="0"/>
                <a:cs typeface="Times New Roman" panose="02020603050405020304" pitchFamily="18" charset="0"/>
              </a:rPr>
              <a:t>T</a:t>
            </a:r>
            <a:r>
              <a:rPr lang="en-US" dirty="0" smtClean="0">
                <a:solidFill>
                  <a:srgbClr val="FF0000"/>
                </a:solidFill>
                <a:latin typeface="Times New Roman" panose="02020603050405020304" pitchFamily="18" charset="0"/>
                <a:cs typeface="Times New Roman" panose="02020603050405020304" pitchFamily="18" charset="0"/>
              </a:rPr>
              <a:t>? </a:t>
            </a:r>
          </a:p>
          <a:p>
            <a:pPr marL="0" indent="0" algn="ctr">
              <a:buNone/>
            </a:pPr>
            <a:r>
              <a:rPr lang="en-US" dirty="0" smtClean="0">
                <a:latin typeface="Times New Roman" panose="02020603050405020304" pitchFamily="18" charset="0"/>
                <a:cs typeface="Times New Roman" panose="02020603050405020304" pitchFamily="18" charset="0"/>
              </a:rPr>
              <a:t>(0.005 A)</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(4000 </a:t>
            </a:r>
            <a:r>
              <a:rPr lang="el-GR" dirty="0" smtClean="0">
                <a:latin typeface="Times New Roman" panose="02020603050405020304" pitchFamily="18" charset="0"/>
                <a:cs typeface="Times New Roman" panose="02020603050405020304" pitchFamily="18" charset="0"/>
              </a:rPr>
              <a:t>Ω</a:t>
            </a:r>
            <a:r>
              <a:rPr lang="en-US" dirty="0" smtClean="0">
                <a:latin typeface="Times New Roman" panose="02020603050405020304" pitchFamily="18" charset="0"/>
                <a:cs typeface="Times New Roman" panose="02020603050405020304" pitchFamily="18" charset="0"/>
              </a:rPr>
              <a:t>) = (0.067 W/</a:t>
            </a:r>
            <a:r>
              <a:rPr lang="en-US" baseline="30000" dirty="0" err="1"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a:t>
            </a:r>
            <a:r>
              <a:rPr lang="el-GR" i="1" dirty="0">
                <a:latin typeface="Times New Roman" panose="02020603050405020304" pitchFamily="18" charset="0"/>
                <a:cs typeface="Times New Roman" panose="02020603050405020304" pitchFamily="18" charset="0"/>
              </a:rPr>
              <a:t> Δ</a:t>
            </a:r>
            <a:r>
              <a:rPr lang="en-US" i="1" dirty="0" smtClean="0">
                <a:latin typeface="Times New Roman" panose="02020603050405020304" pitchFamily="18" charset="0"/>
                <a:cs typeface="Times New Roman" panose="02020603050405020304" pitchFamily="18" charset="0"/>
              </a:rPr>
              <a:t>T</a:t>
            </a:r>
          </a:p>
          <a:p>
            <a:pPr marL="0" indent="0" algn="ctr">
              <a:buNone/>
            </a:pPr>
            <a:r>
              <a:rPr lang="el-GR" i="1" dirty="0">
                <a:latin typeface="Times New Roman" panose="02020603050405020304" pitchFamily="18" charset="0"/>
                <a:cs typeface="Times New Roman" panose="02020603050405020304" pitchFamily="18" charset="0"/>
              </a:rPr>
              <a:t>Δ</a:t>
            </a:r>
            <a:r>
              <a:rPr lang="en-US" i="1" dirty="0" smtClean="0">
                <a:latin typeface="Times New Roman" panose="02020603050405020304" pitchFamily="18" charset="0"/>
                <a:cs typeface="Times New Roman" panose="02020603050405020304" pitchFamily="18" charset="0"/>
              </a:rPr>
              <a:t>T = 1.5 </a:t>
            </a:r>
            <a:r>
              <a:rPr lang="en-US" i="1" baseline="30000" dirty="0" err="1" smtClean="0">
                <a:latin typeface="Times New Roman" panose="02020603050405020304" pitchFamily="18" charset="0"/>
                <a:cs typeface="Times New Roman" panose="02020603050405020304" pitchFamily="18" charset="0"/>
              </a:rPr>
              <a:t>o</a:t>
            </a:r>
            <a:r>
              <a:rPr lang="en-US" i="1" dirty="0" err="1" smtClean="0">
                <a:latin typeface="Times New Roman" panose="02020603050405020304" pitchFamily="18" charset="0"/>
                <a:cs typeface="Times New Roman" panose="02020603050405020304" pitchFamily="18" charset="0"/>
              </a:rPr>
              <a:t>C</a:t>
            </a:r>
            <a:endParaRPr lang="en-US" i="1" dirty="0" smtClean="0">
              <a:latin typeface="Times New Roman" panose="02020603050405020304" pitchFamily="18" charset="0"/>
              <a:cs typeface="Times New Roman" panose="02020603050405020304" pitchFamily="18" charset="0"/>
            </a:endParaRPr>
          </a:p>
          <a:p>
            <a:r>
              <a:rPr lang="en-US" dirty="0" smtClean="0">
                <a:solidFill>
                  <a:srgbClr val="FF0000"/>
                </a:solidFill>
                <a:latin typeface="Times New Roman" panose="02020603050405020304" pitchFamily="18" charset="0"/>
                <a:cs typeface="Times New Roman" panose="02020603050405020304" pitchFamily="18" charset="0"/>
              </a:rPr>
              <a:t>What effect does a </a:t>
            </a:r>
            <a:r>
              <a:rPr lang="el-GR" dirty="0">
                <a:solidFill>
                  <a:srgbClr val="FF0000"/>
                </a:solidFill>
                <a:latin typeface="Times New Roman" panose="02020603050405020304" pitchFamily="18" charset="0"/>
                <a:cs typeface="Times New Roman" panose="02020603050405020304" pitchFamily="18" charset="0"/>
              </a:rPr>
              <a:t>Δ</a:t>
            </a:r>
            <a:r>
              <a:rPr lang="en-US" dirty="0" smtClean="0">
                <a:solidFill>
                  <a:srgbClr val="FF0000"/>
                </a:solidFill>
                <a:latin typeface="Times New Roman" panose="02020603050405020304" pitchFamily="18" charset="0"/>
                <a:cs typeface="Times New Roman" panose="02020603050405020304" pitchFamily="18" charset="0"/>
              </a:rPr>
              <a:t>T of 1.5 </a:t>
            </a:r>
            <a:r>
              <a:rPr lang="en-US" baseline="30000" dirty="0" err="1" smtClean="0">
                <a:solidFill>
                  <a:srgbClr val="FF0000"/>
                </a:solidFill>
                <a:latin typeface="Times New Roman" panose="02020603050405020304" pitchFamily="18" charset="0"/>
                <a:cs typeface="Times New Roman" panose="02020603050405020304" pitchFamily="18" charset="0"/>
              </a:rPr>
              <a:t>o</a:t>
            </a:r>
            <a:r>
              <a:rPr lang="en-US" dirty="0" err="1" smtClean="0">
                <a:solidFill>
                  <a:srgbClr val="FF0000"/>
                </a:solidFill>
                <a:latin typeface="Times New Roman" panose="02020603050405020304" pitchFamily="18" charset="0"/>
                <a:cs typeface="Times New Roman" panose="02020603050405020304" pitchFamily="18" charset="0"/>
              </a:rPr>
              <a:t>C</a:t>
            </a:r>
            <a:r>
              <a:rPr lang="en-US" dirty="0" smtClean="0">
                <a:solidFill>
                  <a:srgbClr val="FF0000"/>
                </a:solidFill>
                <a:latin typeface="Times New Roman" panose="02020603050405020304" pitchFamily="18" charset="0"/>
                <a:cs typeface="Times New Roman" panose="02020603050405020304" pitchFamily="18" charset="0"/>
              </a:rPr>
              <a:t> have on your thermistor measurements?</a:t>
            </a:r>
          </a:p>
          <a:p>
            <a:r>
              <a:rPr lang="en-US" dirty="0" smtClean="0">
                <a:solidFill>
                  <a:srgbClr val="FF0000"/>
                </a:solidFill>
                <a:latin typeface="Times New Roman" panose="02020603050405020304" pitchFamily="18" charset="0"/>
                <a:cs typeface="Times New Roman" panose="02020603050405020304" pitchFamily="18" charset="0"/>
              </a:rPr>
              <a:t>How can we reduce the effects of self-heating?</a:t>
            </a:r>
          </a:p>
          <a:p>
            <a:pPr lvl="1"/>
            <a:r>
              <a:rPr lang="en-US" dirty="0" smtClean="0">
                <a:latin typeface="Times New Roman" panose="02020603050405020304" pitchFamily="18" charset="0"/>
                <a:cs typeface="Times New Roman" panose="02020603050405020304" pitchFamily="18" charset="0"/>
              </a:rPr>
              <a:t>Increase the resistance of the thermistor!</a:t>
            </a:r>
          </a:p>
        </p:txBody>
      </p:sp>
      <p:sp>
        <p:nvSpPr>
          <p:cNvPr id="2" name="Title 1"/>
          <p:cNvSpPr>
            <a:spLocks noGrp="1"/>
          </p:cNvSpPr>
          <p:nvPr>
            <p:ph type="title"/>
          </p:nvPr>
        </p:nvSpPr>
        <p:spPr/>
        <p:txBody>
          <a:bodyPr/>
          <a:lstStyle/>
          <a:p>
            <a:r>
              <a:rPr lang="en-US" dirty="0" smtClean="0"/>
              <a:t>Power Dissipation and Self-Heating</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17</a:t>
            </a:fld>
            <a:endParaRPr lang="en-US"/>
          </a:p>
        </p:txBody>
      </p:sp>
    </p:spTree>
    <p:extLst>
      <p:ext uri="{BB962C8B-B14F-4D97-AF65-F5344CB8AC3E}">
        <p14:creationId xmlns:p14="http://schemas.microsoft.com/office/powerpoint/2010/main" val="211293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Thermistor Signal Conditioning Circuit</a:t>
            </a:r>
            <a:endParaRPr lang="en-US" dirty="0"/>
          </a:p>
        </p:txBody>
      </p:sp>
      <p:sp>
        <p:nvSpPr>
          <p:cNvPr id="3" name="Content Placeholder 2"/>
          <p:cNvSpPr>
            <a:spLocks noGrp="1"/>
          </p:cNvSpPr>
          <p:nvPr>
            <p:ph idx="1"/>
          </p:nvPr>
        </p:nvSpPr>
        <p:spPr/>
        <p:txBody>
          <a:bodyPr/>
          <a:lstStyle/>
          <a:p>
            <a:r>
              <a:rPr lang="en-US" dirty="0" smtClean="0"/>
              <a:t>A voltage divider and a unity gain buffer will be used to measure temperature in the lab </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18</a:t>
            </a:fld>
            <a:endParaRPr lang="en-US"/>
          </a:p>
        </p:txBody>
      </p:sp>
      <p:pic>
        <p:nvPicPr>
          <p:cNvPr id="7" name="Picture 6"/>
          <p:cNvPicPr>
            <a:picLocks noChangeAspect="1"/>
          </p:cNvPicPr>
          <p:nvPr/>
        </p:nvPicPr>
        <p:blipFill>
          <a:blip r:embed="rId2"/>
          <a:stretch>
            <a:fillRect/>
          </a:stretch>
        </p:blipFill>
        <p:spPr>
          <a:xfrm>
            <a:off x="2209800" y="2047154"/>
            <a:ext cx="8889874" cy="3839296"/>
          </a:xfrm>
          <a:prstGeom prst="rect">
            <a:avLst/>
          </a:prstGeom>
        </p:spPr>
      </p:pic>
    </p:spTree>
    <p:extLst>
      <p:ext uri="{BB962C8B-B14F-4D97-AF65-F5344CB8AC3E}">
        <p14:creationId xmlns:p14="http://schemas.microsoft.com/office/powerpoint/2010/main" val="3425402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Thus Far…</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19</a:t>
            </a:fld>
            <a:endParaRPr lang="en-US"/>
          </a:p>
        </p:txBody>
      </p:sp>
      <p:pic>
        <p:nvPicPr>
          <p:cNvPr id="7" name="Picture 6"/>
          <p:cNvPicPr>
            <a:picLocks noChangeAspect="1"/>
          </p:cNvPicPr>
          <p:nvPr/>
        </p:nvPicPr>
        <p:blipFill>
          <a:blip r:embed="rId2"/>
          <a:stretch>
            <a:fillRect/>
          </a:stretch>
        </p:blipFill>
        <p:spPr>
          <a:xfrm>
            <a:off x="2390775" y="701675"/>
            <a:ext cx="7410450" cy="5706988"/>
          </a:xfrm>
          <a:prstGeom prst="rect">
            <a:avLst/>
          </a:prstGeom>
        </p:spPr>
      </p:pic>
      <p:sp>
        <p:nvSpPr>
          <p:cNvPr id="8" name="Rectangle 7"/>
          <p:cNvSpPr/>
          <p:nvPr/>
        </p:nvSpPr>
        <p:spPr>
          <a:xfrm>
            <a:off x="3734511" y="769121"/>
            <a:ext cx="2965391" cy="5587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97336" y="6168739"/>
            <a:ext cx="334392" cy="16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07307" y="6062943"/>
            <a:ext cx="346229" cy="369332"/>
          </a:xfrm>
          <a:prstGeom prst="rect">
            <a:avLst/>
          </a:prstGeom>
          <a:noFill/>
        </p:spPr>
        <p:txBody>
          <a:bodyPr wrap="square" rtlCol="0">
            <a:spAutoFit/>
          </a:bodyPr>
          <a:lstStyle/>
          <a:p>
            <a:r>
              <a:rPr lang="en-US" dirty="0" smtClean="0"/>
              <a:t>&gt;</a:t>
            </a:r>
            <a:endParaRPr lang="en-US" dirty="0"/>
          </a:p>
        </p:txBody>
      </p:sp>
      <p:sp>
        <p:nvSpPr>
          <p:cNvPr id="11" name="Rectangle 10"/>
          <p:cNvSpPr/>
          <p:nvPr/>
        </p:nvSpPr>
        <p:spPr>
          <a:xfrm>
            <a:off x="8312093" y="718535"/>
            <a:ext cx="1489132" cy="571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4523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What You’ll Be Learning About Today…</a:t>
            </a:r>
          </a:p>
        </p:txBody>
      </p:sp>
      <p:sp>
        <p:nvSpPr>
          <p:cNvPr id="14339" name="Content Placeholder 2"/>
          <p:cNvSpPr>
            <a:spLocks noGrp="1"/>
          </p:cNvSpPr>
          <p:nvPr>
            <p:ph idx="1"/>
          </p:nvPr>
        </p:nvSpPr>
        <p:spPr>
          <a:xfrm>
            <a:off x="838200" y="1012825"/>
            <a:ext cx="10515600" cy="5343525"/>
          </a:xfrm>
        </p:spPr>
        <p:txBody>
          <a:bodyPr/>
          <a:lstStyle/>
          <a:p>
            <a:pPr lvl="1" eaLnBrk="1" hangingPunct="1"/>
            <a:r>
              <a:rPr lang="en-US" altLang="en-US" sz="3200" dirty="0" smtClean="0"/>
              <a:t>Measuring Temperature</a:t>
            </a:r>
          </a:p>
          <a:p>
            <a:pPr lvl="1" eaLnBrk="1" hangingPunct="1"/>
            <a:r>
              <a:rPr lang="en-US" altLang="en-US" sz="3200" dirty="0" smtClean="0"/>
              <a:t>Types of Temperature Sensors</a:t>
            </a:r>
          </a:p>
          <a:p>
            <a:pPr lvl="2" eaLnBrk="1" hangingPunct="1"/>
            <a:r>
              <a:rPr lang="en-US" altLang="en-US" sz="2800" dirty="0" smtClean="0"/>
              <a:t>Thermistor</a:t>
            </a:r>
          </a:p>
          <a:p>
            <a:pPr lvl="2" eaLnBrk="1" hangingPunct="1"/>
            <a:r>
              <a:rPr lang="en-US" altLang="en-US" sz="2800" dirty="0" smtClean="0"/>
              <a:t>Integrated Silicon Linear Sensor</a:t>
            </a:r>
          </a:p>
          <a:p>
            <a:pPr lvl="2" eaLnBrk="1" hangingPunct="1"/>
            <a:r>
              <a:rPr lang="en-US" altLang="en-US" sz="2800" dirty="0"/>
              <a:t>Thermocouple</a:t>
            </a:r>
          </a:p>
          <a:p>
            <a:pPr lvl="2" eaLnBrk="1" hangingPunct="1"/>
            <a:r>
              <a:rPr lang="en-US" altLang="en-US" sz="2800" dirty="0" smtClean="0"/>
              <a:t>Resistive Temperature Detector (RTD)</a:t>
            </a:r>
          </a:p>
          <a:p>
            <a:pPr lvl="1" eaLnBrk="1" hangingPunct="1"/>
            <a:r>
              <a:rPr lang="en-US" altLang="en-US" sz="3200" dirty="0"/>
              <a:t>Choosing a Temperature Sensor</a:t>
            </a:r>
          </a:p>
          <a:p>
            <a:pPr lvl="1" eaLnBrk="1" hangingPunct="1"/>
            <a:r>
              <a:rPr lang="en-US" altLang="en-US" sz="3200" dirty="0" smtClean="0"/>
              <a:t>Calibrating Temperature Sensors</a:t>
            </a:r>
          </a:p>
          <a:p>
            <a:pPr lvl="1" eaLnBrk="1" hangingPunct="1"/>
            <a:r>
              <a:rPr lang="en-US" altLang="en-US" sz="3200" dirty="0" smtClean="0"/>
              <a:t>Thermal System Transient Response</a:t>
            </a:r>
          </a:p>
          <a:p>
            <a:pPr lvl="1" eaLnBrk="1" hangingPunct="1"/>
            <a:endParaRPr lang="en-US" altLang="en-US" sz="3200" dirty="0" smtClean="0"/>
          </a:p>
          <a:p>
            <a:pPr lvl="1" eaLnBrk="1" hangingPunct="1"/>
            <a:endParaRPr lang="en-US" altLang="en-US" sz="3200" dirty="0" smtClean="0"/>
          </a:p>
        </p:txBody>
      </p:sp>
      <p:sp>
        <p:nvSpPr>
          <p:cNvPr id="10" name="Date Placeholder 9"/>
          <p:cNvSpPr>
            <a:spLocks noGrp="1"/>
          </p:cNvSpPr>
          <p:nvPr>
            <p:ph type="dt" sz="quarter" idx="10"/>
          </p:nvPr>
        </p:nvSpPr>
        <p:spPr/>
        <p:txBody>
          <a:bodyPr/>
          <a:lstStyle/>
          <a:p>
            <a:pPr>
              <a:defRPr/>
            </a:pPr>
            <a:r>
              <a:rPr lang="en-US" dirty="0"/>
              <a:t>ENGR 106 Lecture </a:t>
            </a:r>
            <a:r>
              <a:rPr lang="en-US" dirty="0" smtClean="0"/>
              <a:t>3</a:t>
            </a:r>
            <a:endParaRPr lang="en-US" dirty="0"/>
          </a:p>
        </p:txBody>
      </p:sp>
      <p:sp>
        <p:nvSpPr>
          <p:cNvPr id="11" name="Footer Placeholder 10"/>
          <p:cNvSpPr>
            <a:spLocks noGrp="1"/>
          </p:cNvSpPr>
          <p:nvPr>
            <p:ph type="ftr" sz="quarter" idx="11"/>
          </p:nvPr>
        </p:nvSpPr>
        <p:spPr/>
        <p:txBody>
          <a:bodyPr/>
          <a:lstStyle/>
          <a:p>
            <a:pPr>
              <a:defRPr/>
            </a:pPr>
            <a:r>
              <a:rPr lang="en-US" dirty="0" smtClean="0"/>
              <a:t>Failure</a:t>
            </a:r>
            <a:endParaRPr lang="en-US" dirty="0"/>
          </a:p>
        </p:txBody>
      </p:sp>
      <p:sp>
        <p:nvSpPr>
          <p:cNvPr id="12" name="Slide Number Placeholder 11"/>
          <p:cNvSpPr>
            <a:spLocks noGrp="1"/>
          </p:cNvSpPr>
          <p:nvPr>
            <p:ph type="sldNum" sz="quarter" idx="12"/>
          </p:nvPr>
        </p:nvSpPr>
        <p:spPr/>
        <p:txBody>
          <a:bodyPr/>
          <a:lstStyle/>
          <a:p>
            <a:pPr>
              <a:defRPr/>
            </a:pPr>
            <a:fld id="{44A06FD0-80BF-4F80-8A16-1CFD5252C016}"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Silicon Linear Sensors</a:t>
            </a: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20</a:t>
            </a:fld>
            <a:endParaRPr lang="en-US"/>
          </a:p>
        </p:txBody>
      </p:sp>
      <p:pic>
        <p:nvPicPr>
          <p:cNvPr id="7170" name="Picture 2" descr="https://labjack.com/sites/default/files/LM34CAZ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701675"/>
            <a:ext cx="5140325" cy="51403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42925" y="5842000"/>
            <a:ext cx="2217274" cy="184666"/>
          </a:xfrm>
          <a:prstGeom prst="rect">
            <a:avLst/>
          </a:prstGeom>
        </p:spPr>
        <p:txBody>
          <a:bodyPr wrap="none">
            <a:spAutoFit/>
          </a:bodyPr>
          <a:lstStyle/>
          <a:p>
            <a:r>
              <a:rPr lang="en-US" sz="600" dirty="0" smtClean="0"/>
              <a:t>SOURCE: https</a:t>
            </a:r>
            <a:r>
              <a:rPr lang="en-US" sz="600" dirty="0"/>
              <a:t>://labjack.com/sites/default/files/LM34CAZ_1.png</a:t>
            </a:r>
          </a:p>
        </p:txBody>
      </p:sp>
    </p:spTree>
    <p:extLst>
      <p:ext uri="{BB962C8B-B14F-4D97-AF65-F5344CB8AC3E}">
        <p14:creationId xmlns:p14="http://schemas.microsoft.com/office/powerpoint/2010/main" val="3305269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Silicon Linear Sensors</a:t>
            </a:r>
            <a:endParaRPr lang="en-US" dirty="0"/>
          </a:p>
        </p:txBody>
      </p:sp>
      <p:sp>
        <p:nvSpPr>
          <p:cNvPr id="3" name="Content Placeholder 2"/>
          <p:cNvSpPr>
            <a:spLocks noGrp="1"/>
          </p:cNvSpPr>
          <p:nvPr>
            <p:ph idx="1"/>
          </p:nvPr>
        </p:nvSpPr>
        <p:spPr>
          <a:xfrm>
            <a:off x="838200" y="998538"/>
            <a:ext cx="5545975" cy="5178425"/>
          </a:xfrm>
        </p:spPr>
        <p:txBody>
          <a:bodyPr/>
          <a:lstStyle/>
          <a:p>
            <a:r>
              <a:rPr lang="en-US" dirty="0" smtClean="0"/>
              <a:t>An </a:t>
            </a:r>
            <a:r>
              <a:rPr lang="en-US" b="1" u="sng" dirty="0" smtClean="0">
                <a:solidFill>
                  <a:srgbClr val="00B050"/>
                </a:solidFill>
              </a:rPr>
              <a:t>integrated silicon linear sensor</a:t>
            </a:r>
            <a:r>
              <a:rPr lang="en-US" dirty="0" smtClean="0"/>
              <a:t> is a three-terminal device</a:t>
            </a:r>
          </a:p>
          <a:p>
            <a:pPr lvl="1"/>
            <a:r>
              <a:rPr lang="en-US" dirty="0" smtClean="0"/>
              <a:t>Power and ground inputs</a:t>
            </a:r>
          </a:p>
          <a:p>
            <a:pPr lvl="1"/>
            <a:r>
              <a:rPr lang="en-US" dirty="0" smtClean="0"/>
              <a:t>Relatively simple to use and cheap</a:t>
            </a:r>
          </a:p>
          <a:p>
            <a:pPr lvl="1"/>
            <a:r>
              <a:rPr lang="en-US" dirty="0"/>
              <a:t>Circuitry inside does linearization and signal conditioning</a:t>
            </a:r>
          </a:p>
          <a:p>
            <a:pPr lvl="1"/>
            <a:r>
              <a:rPr lang="en-US" dirty="0" smtClean="0"/>
              <a:t>Produces an output voltage linearly dependent on temperature</a:t>
            </a:r>
          </a:p>
          <a:p>
            <a:pPr lvl="1"/>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21</a:t>
            </a:fld>
            <a:endParaRPr lang="en-US"/>
          </a:p>
        </p:txBody>
      </p:sp>
      <p:pic>
        <p:nvPicPr>
          <p:cNvPr id="7" name="Picture 6"/>
          <p:cNvPicPr>
            <a:picLocks noChangeAspect="1"/>
          </p:cNvPicPr>
          <p:nvPr/>
        </p:nvPicPr>
        <p:blipFill>
          <a:blip r:embed="rId2"/>
          <a:stretch>
            <a:fillRect/>
          </a:stretch>
        </p:blipFill>
        <p:spPr>
          <a:xfrm>
            <a:off x="7161604" y="1489428"/>
            <a:ext cx="4192196" cy="3490335"/>
          </a:xfrm>
          <a:prstGeom prst="rect">
            <a:avLst/>
          </a:prstGeom>
        </p:spPr>
      </p:pic>
      <p:pic>
        <p:nvPicPr>
          <p:cNvPr id="8" name="Picture 7"/>
          <p:cNvPicPr>
            <a:picLocks noChangeAspect="1"/>
          </p:cNvPicPr>
          <p:nvPr/>
        </p:nvPicPr>
        <p:blipFill>
          <a:blip r:embed="rId3"/>
          <a:stretch>
            <a:fillRect/>
          </a:stretch>
        </p:blipFill>
        <p:spPr>
          <a:xfrm>
            <a:off x="7558900" y="996091"/>
            <a:ext cx="3794900" cy="493337"/>
          </a:xfrm>
          <a:prstGeom prst="rect">
            <a:avLst/>
          </a:prstGeom>
        </p:spPr>
      </p:pic>
      <p:sp>
        <p:nvSpPr>
          <p:cNvPr id="9" name="Right Arrow 8"/>
          <p:cNvSpPr/>
          <p:nvPr/>
        </p:nvSpPr>
        <p:spPr>
          <a:xfrm rot="18704557">
            <a:off x="7211485" y="4751857"/>
            <a:ext cx="452374" cy="589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66220" y="5270697"/>
            <a:ext cx="1625328" cy="461665"/>
          </a:xfrm>
          <a:prstGeom prst="rect">
            <a:avLst/>
          </a:prstGeom>
          <a:noFill/>
        </p:spPr>
        <p:txBody>
          <a:bodyPr wrap="square" rtlCol="0">
            <a:spAutoFit/>
          </a:bodyPr>
          <a:lstStyle/>
          <a:p>
            <a:pPr algn="ctr"/>
            <a:r>
              <a:rPr lang="en-US" sz="2400" dirty="0" smtClean="0"/>
              <a:t>3.1 – 5.5 V</a:t>
            </a:r>
            <a:endParaRPr lang="en-US" sz="2400" dirty="0"/>
          </a:p>
        </p:txBody>
      </p:sp>
      <p:sp>
        <p:nvSpPr>
          <p:cNvPr id="11" name="Down Arrow 10"/>
          <p:cNvSpPr/>
          <p:nvPr/>
        </p:nvSpPr>
        <p:spPr>
          <a:xfrm>
            <a:off x="8290558" y="4974754"/>
            <a:ext cx="647102" cy="996691"/>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530703" y="5067928"/>
            <a:ext cx="5409688" cy="867202"/>
          </a:xfrm>
          <a:prstGeom prst="rect">
            <a:avLst/>
          </a:prstGeom>
          <a:ln w="38100">
            <a:solidFill>
              <a:schemeClr val="accent6"/>
            </a:solidFill>
          </a:ln>
        </p:spPr>
      </p:pic>
    </p:spTree>
    <p:extLst>
      <p:ext uri="{BB962C8B-B14F-4D97-AF65-F5344CB8AC3E}">
        <p14:creationId xmlns:p14="http://schemas.microsoft.com/office/powerpoint/2010/main" val="240458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Silicon Linear Sensors</a:t>
            </a:r>
            <a:endParaRPr lang="en-US" dirty="0"/>
          </a:p>
        </p:txBody>
      </p:sp>
      <p:sp>
        <p:nvSpPr>
          <p:cNvPr id="3" name="Content Placeholder 2"/>
          <p:cNvSpPr>
            <a:spLocks noGrp="1"/>
          </p:cNvSpPr>
          <p:nvPr>
            <p:ph idx="1"/>
          </p:nvPr>
        </p:nvSpPr>
        <p:spPr>
          <a:xfrm>
            <a:off x="838200" y="998538"/>
            <a:ext cx="5618584" cy="5178425"/>
          </a:xfrm>
        </p:spPr>
        <p:txBody>
          <a:bodyPr/>
          <a:lstStyle/>
          <a:p>
            <a:r>
              <a:rPr lang="en-US" dirty="0" smtClean="0"/>
              <a:t>An </a:t>
            </a:r>
            <a:r>
              <a:rPr lang="en-US" b="1" u="sng" dirty="0" smtClean="0">
                <a:solidFill>
                  <a:srgbClr val="00B050"/>
                </a:solidFill>
              </a:rPr>
              <a:t>integrated silicon linear sensor</a:t>
            </a:r>
            <a:r>
              <a:rPr lang="en-US" dirty="0" smtClean="0"/>
              <a:t> is a three-terminal device</a:t>
            </a:r>
          </a:p>
          <a:p>
            <a:pPr lvl="1"/>
            <a:r>
              <a:rPr lang="en-US" dirty="0" smtClean="0"/>
              <a:t>Power and ground inputs</a:t>
            </a:r>
          </a:p>
          <a:p>
            <a:pPr lvl="1"/>
            <a:r>
              <a:rPr lang="en-US" dirty="0" smtClean="0"/>
              <a:t>Relatively simple to use and cheap</a:t>
            </a:r>
          </a:p>
          <a:p>
            <a:pPr lvl="1"/>
            <a:r>
              <a:rPr lang="en-US" dirty="0"/>
              <a:t>Circuitry inside does linearization and signal conditioning</a:t>
            </a:r>
          </a:p>
          <a:p>
            <a:pPr lvl="1"/>
            <a:r>
              <a:rPr lang="en-US" dirty="0" smtClean="0"/>
              <a:t>Produces an output voltage linearly dependent on temperature</a:t>
            </a:r>
          </a:p>
          <a:p>
            <a:pPr lvl="1"/>
            <a:r>
              <a:rPr lang="en-US" dirty="0" smtClean="0">
                <a:solidFill>
                  <a:srgbClr val="FF0000"/>
                </a:solidFill>
              </a:rPr>
              <a:t>When compared to other temperature measurement devices, these sensors are </a:t>
            </a:r>
            <a:r>
              <a:rPr lang="en-US" b="1" u="sng" dirty="0" smtClean="0">
                <a:solidFill>
                  <a:srgbClr val="FF0000"/>
                </a:solidFill>
              </a:rPr>
              <a:t>LESS</a:t>
            </a:r>
            <a:r>
              <a:rPr lang="en-US" dirty="0" smtClean="0">
                <a:solidFill>
                  <a:srgbClr val="FF0000"/>
                </a:solidFill>
              </a:rPr>
              <a:t> accurate, operate over a </a:t>
            </a:r>
            <a:r>
              <a:rPr lang="en-US" b="1" u="sng" dirty="0" smtClean="0">
                <a:solidFill>
                  <a:srgbClr val="FF0000"/>
                </a:solidFill>
              </a:rPr>
              <a:t>NARROWER</a:t>
            </a:r>
            <a:r>
              <a:rPr lang="en-US" dirty="0" smtClean="0">
                <a:solidFill>
                  <a:srgbClr val="FF0000"/>
                </a:solidFill>
              </a:rPr>
              <a:t> temperature range, and are </a:t>
            </a:r>
            <a:r>
              <a:rPr lang="en-US" b="1" u="sng" dirty="0" smtClean="0">
                <a:solidFill>
                  <a:srgbClr val="FF0000"/>
                </a:solidFill>
              </a:rPr>
              <a:t>LESS</a:t>
            </a:r>
            <a:r>
              <a:rPr lang="en-US" dirty="0" smtClean="0">
                <a:solidFill>
                  <a:srgbClr val="FF0000"/>
                </a:solidFill>
              </a:rPr>
              <a:t> responsive</a:t>
            </a:r>
          </a:p>
          <a:p>
            <a:pPr lvl="1"/>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22</a:t>
            </a:fld>
            <a:endParaRPr lang="en-US"/>
          </a:p>
        </p:txBody>
      </p:sp>
      <p:pic>
        <p:nvPicPr>
          <p:cNvPr id="7" name="Picture 6"/>
          <p:cNvPicPr>
            <a:picLocks noChangeAspect="1"/>
          </p:cNvPicPr>
          <p:nvPr/>
        </p:nvPicPr>
        <p:blipFill>
          <a:blip r:embed="rId2"/>
          <a:stretch>
            <a:fillRect/>
          </a:stretch>
        </p:blipFill>
        <p:spPr>
          <a:xfrm>
            <a:off x="7161604" y="1489428"/>
            <a:ext cx="4192196" cy="3490335"/>
          </a:xfrm>
          <a:prstGeom prst="rect">
            <a:avLst/>
          </a:prstGeom>
        </p:spPr>
      </p:pic>
      <p:pic>
        <p:nvPicPr>
          <p:cNvPr id="8" name="Picture 7"/>
          <p:cNvPicPr>
            <a:picLocks noChangeAspect="1"/>
          </p:cNvPicPr>
          <p:nvPr/>
        </p:nvPicPr>
        <p:blipFill>
          <a:blip r:embed="rId3"/>
          <a:stretch>
            <a:fillRect/>
          </a:stretch>
        </p:blipFill>
        <p:spPr>
          <a:xfrm>
            <a:off x="7558900" y="996091"/>
            <a:ext cx="3794900" cy="493337"/>
          </a:xfrm>
          <a:prstGeom prst="rect">
            <a:avLst/>
          </a:prstGeom>
        </p:spPr>
      </p:pic>
      <p:sp>
        <p:nvSpPr>
          <p:cNvPr id="9" name="Right Arrow 8"/>
          <p:cNvSpPr/>
          <p:nvPr/>
        </p:nvSpPr>
        <p:spPr>
          <a:xfrm rot="18704557">
            <a:off x="7211485" y="4751857"/>
            <a:ext cx="452374" cy="589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66220" y="5270697"/>
            <a:ext cx="1625328" cy="461665"/>
          </a:xfrm>
          <a:prstGeom prst="rect">
            <a:avLst/>
          </a:prstGeom>
          <a:noFill/>
        </p:spPr>
        <p:txBody>
          <a:bodyPr wrap="square" rtlCol="0">
            <a:spAutoFit/>
          </a:bodyPr>
          <a:lstStyle/>
          <a:p>
            <a:pPr algn="ctr"/>
            <a:r>
              <a:rPr lang="en-US" sz="2400" dirty="0" smtClean="0"/>
              <a:t>3.1 – 5.5 V</a:t>
            </a:r>
            <a:endParaRPr lang="en-US" sz="2400" dirty="0"/>
          </a:p>
        </p:txBody>
      </p:sp>
      <p:sp>
        <p:nvSpPr>
          <p:cNvPr id="11" name="Down Arrow 10"/>
          <p:cNvSpPr/>
          <p:nvPr/>
        </p:nvSpPr>
        <p:spPr>
          <a:xfrm>
            <a:off x="8290558" y="4974754"/>
            <a:ext cx="647102" cy="996691"/>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229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Thus Far…</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23</a:t>
            </a:fld>
            <a:endParaRPr lang="en-US"/>
          </a:p>
        </p:txBody>
      </p:sp>
      <p:pic>
        <p:nvPicPr>
          <p:cNvPr id="7" name="Picture 6"/>
          <p:cNvPicPr>
            <a:picLocks noChangeAspect="1"/>
          </p:cNvPicPr>
          <p:nvPr/>
        </p:nvPicPr>
        <p:blipFill>
          <a:blip r:embed="rId2"/>
          <a:stretch>
            <a:fillRect/>
          </a:stretch>
        </p:blipFill>
        <p:spPr>
          <a:xfrm>
            <a:off x="2390775" y="701675"/>
            <a:ext cx="7410450" cy="5706988"/>
          </a:xfrm>
          <a:prstGeom prst="rect">
            <a:avLst/>
          </a:prstGeom>
        </p:spPr>
      </p:pic>
      <p:sp>
        <p:nvSpPr>
          <p:cNvPr id="8" name="Rectangle 7"/>
          <p:cNvSpPr/>
          <p:nvPr/>
        </p:nvSpPr>
        <p:spPr>
          <a:xfrm>
            <a:off x="3734511" y="769121"/>
            <a:ext cx="2965391" cy="5587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97336" y="6168739"/>
            <a:ext cx="334392" cy="16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07307" y="6062943"/>
            <a:ext cx="346229" cy="369332"/>
          </a:xfrm>
          <a:prstGeom prst="rect">
            <a:avLst/>
          </a:prstGeom>
          <a:noFill/>
        </p:spPr>
        <p:txBody>
          <a:bodyPr wrap="square" rtlCol="0">
            <a:spAutoFit/>
          </a:bodyPr>
          <a:lstStyle/>
          <a:p>
            <a:r>
              <a:rPr lang="en-US" dirty="0" smtClean="0"/>
              <a:t>&gt;</a:t>
            </a:r>
            <a:endParaRPr lang="en-US" dirty="0"/>
          </a:p>
        </p:txBody>
      </p:sp>
    </p:spTree>
    <p:extLst>
      <p:ext uri="{BB962C8B-B14F-4D97-AF65-F5344CB8AC3E}">
        <p14:creationId xmlns:p14="http://schemas.microsoft.com/office/powerpoint/2010/main" val="44956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69952" y="1737518"/>
            <a:ext cx="8236048" cy="4075570"/>
          </a:xfrm>
          <a:prstGeom prst="rect">
            <a:avLst/>
          </a:prstGeom>
        </p:spPr>
      </p:pic>
      <p:sp>
        <p:nvSpPr>
          <p:cNvPr id="2" name="Title 1"/>
          <p:cNvSpPr>
            <a:spLocks noGrp="1"/>
          </p:cNvSpPr>
          <p:nvPr>
            <p:ph type="title"/>
          </p:nvPr>
        </p:nvSpPr>
        <p:spPr/>
        <p:txBody>
          <a:bodyPr/>
          <a:lstStyle/>
          <a:p>
            <a:r>
              <a:rPr lang="en-US" dirty="0" smtClean="0"/>
              <a:t>Thermocouple</a:t>
            </a:r>
            <a:endParaRPr lang="en-US" dirty="0"/>
          </a:p>
        </p:txBody>
      </p:sp>
      <p:sp>
        <p:nvSpPr>
          <p:cNvPr id="3" name="Content Placeholder 2"/>
          <p:cNvSpPr>
            <a:spLocks noGrp="1"/>
          </p:cNvSpPr>
          <p:nvPr>
            <p:ph idx="1"/>
          </p:nvPr>
        </p:nvSpPr>
        <p:spPr/>
        <p:txBody>
          <a:bodyPr/>
          <a:lstStyle/>
          <a:p>
            <a:r>
              <a:rPr lang="en-US" dirty="0" smtClean="0"/>
              <a:t> </a:t>
            </a:r>
            <a:r>
              <a:rPr lang="en-US" b="1" u="sng" dirty="0" smtClean="0">
                <a:solidFill>
                  <a:srgbClr val="00B050"/>
                </a:solidFill>
              </a:rPr>
              <a:t>Thermocouple</a:t>
            </a:r>
            <a:r>
              <a:rPr lang="en-US" dirty="0" smtClean="0"/>
              <a:t> – a two-terminal element consisting of two dissimilar	   		metal wires joined at the end</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24</a:t>
            </a:fld>
            <a:endParaRPr lang="en-US"/>
          </a:p>
        </p:txBody>
      </p:sp>
      <p:sp>
        <p:nvSpPr>
          <p:cNvPr id="8" name="Rectangle 7"/>
          <p:cNvSpPr/>
          <p:nvPr/>
        </p:nvSpPr>
        <p:spPr>
          <a:xfrm>
            <a:off x="3162299" y="5961519"/>
            <a:ext cx="6096000" cy="215444"/>
          </a:xfrm>
          <a:prstGeom prst="rect">
            <a:avLst/>
          </a:prstGeom>
        </p:spPr>
        <p:txBody>
          <a:bodyPr>
            <a:spAutoFit/>
          </a:bodyPr>
          <a:lstStyle/>
          <a:p>
            <a:pPr algn="ctr"/>
            <a:r>
              <a:rPr lang="en-US" sz="800" dirty="0" smtClean="0"/>
              <a:t>SOURCE: http</a:t>
            </a:r>
            <a:r>
              <a:rPr lang="en-US" sz="800" dirty="0"/>
              <a:t>://upload.wikimedia.org/wikipedia/en/e/ed/Thermocouple_(work_diagram)_LMB.png</a:t>
            </a:r>
          </a:p>
        </p:txBody>
      </p:sp>
    </p:spTree>
    <p:extLst>
      <p:ext uri="{BB962C8B-B14F-4D97-AF65-F5344CB8AC3E}">
        <p14:creationId xmlns:p14="http://schemas.microsoft.com/office/powerpoint/2010/main" val="37376011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Seebeck</a:t>
            </a:r>
            <a:r>
              <a:rPr lang="en-US" dirty="0" smtClean="0"/>
              <a:t> Effect</a:t>
            </a:r>
            <a:endParaRPr lang="en-US" dirty="0"/>
          </a:p>
        </p:txBody>
      </p:sp>
      <p:sp>
        <p:nvSpPr>
          <p:cNvPr id="3" name="Content Placeholder 2"/>
          <p:cNvSpPr>
            <a:spLocks noGrp="1"/>
          </p:cNvSpPr>
          <p:nvPr>
            <p:ph idx="1"/>
          </p:nvPr>
        </p:nvSpPr>
        <p:spPr/>
        <p:txBody>
          <a:bodyPr/>
          <a:lstStyle/>
          <a:p>
            <a:r>
              <a:rPr lang="en-US" dirty="0"/>
              <a:t> </a:t>
            </a:r>
            <a:r>
              <a:rPr lang="en-US" b="1" u="sng" dirty="0" err="1">
                <a:solidFill>
                  <a:srgbClr val="00B050"/>
                </a:solidFill>
              </a:rPr>
              <a:t>Seebeck</a:t>
            </a:r>
            <a:r>
              <a:rPr lang="en-US" b="1" u="sng" dirty="0">
                <a:solidFill>
                  <a:srgbClr val="00B050"/>
                </a:solidFill>
              </a:rPr>
              <a:t> Effect</a:t>
            </a:r>
            <a:r>
              <a:rPr lang="en-US" dirty="0"/>
              <a:t> – A </a:t>
            </a:r>
            <a:r>
              <a:rPr lang="en-US" dirty="0" smtClean="0"/>
              <a:t>conductor generates a voltage when it is 					subjected to a temperature gradient</a:t>
            </a:r>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25</a:t>
            </a:fld>
            <a:endParaRPr lang="en-US"/>
          </a:p>
        </p:txBody>
      </p:sp>
      <p:pic>
        <p:nvPicPr>
          <p:cNvPr id="7" name="Picture 6"/>
          <p:cNvPicPr>
            <a:picLocks noChangeAspect="1"/>
          </p:cNvPicPr>
          <p:nvPr/>
        </p:nvPicPr>
        <p:blipFill>
          <a:blip r:embed="rId2"/>
          <a:stretch>
            <a:fillRect/>
          </a:stretch>
        </p:blipFill>
        <p:spPr>
          <a:xfrm>
            <a:off x="3304203" y="2644776"/>
            <a:ext cx="5676900" cy="3829050"/>
          </a:xfrm>
          <a:prstGeom prst="rect">
            <a:avLst/>
          </a:prstGeom>
        </p:spPr>
      </p:pic>
      <p:pic>
        <p:nvPicPr>
          <p:cNvPr id="9" name="Picture 8"/>
          <p:cNvPicPr>
            <a:picLocks noChangeAspect="1"/>
          </p:cNvPicPr>
          <p:nvPr/>
        </p:nvPicPr>
        <p:blipFill>
          <a:blip r:embed="rId3"/>
          <a:stretch>
            <a:fillRect/>
          </a:stretch>
        </p:blipFill>
        <p:spPr>
          <a:xfrm flipV="1">
            <a:off x="3251815" y="4539458"/>
            <a:ext cx="5781675" cy="1905000"/>
          </a:xfrm>
          <a:prstGeom prst="rect">
            <a:avLst/>
          </a:prstGeom>
        </p:spPr>
      </p:pic>
      <p:sp>
        <p:nvSpPr>
          <p:cNvPr id="10" name="Rectangle 9"/>
          <p:cNvSpPr/>
          <p:nvPr/>
        </p:nvSpPr>
        <p:spPr>
          <a:xfrm>
            <a:off x="3304203" y="4539458"/>
            <a:ext cx="5839797" cy="1934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s://openclipart.org/image/800px/svg_to_png/166620/blue-cand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4624" y="4450110"/>
            <a:ext cx="421416" cy="185067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The Seebeck effect happens when heat makes electrons diffuse along a materi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587750"/>
            <a:ext cx="3810000" cy="23812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657600" y="5918081"/>
            <a:ext cx="6096000" cy="184666"/>
          </a:xfrm>
          <a:prstGeom prst="rect">
            <a:avLst/>
          </a:prstGeom>
        </p:spPr>
        <p:txBody>
          <a:bodyPr>
            <a:spAutoFit/>
          </a:bodyPr>
          <a:lstStyle/>
          <a:p>
            <a:pPr algn="ctr"/>
            <a:r>
              <a:rPr lang="en-US" sz="600" dirty="0" smtClean="0"/>
              <a:t>SOURCE: http</a:t>
            </a:r>
            <a:r>
              <a:rPr lang="en-US" sz="600" dirty="0"/>
              <a:t>://www.explainthatstuff.com/howthermocoupleswork.html</a:t>
            </a:r>
          </a:p>
        </p:txBody>
      </p:sp>
    </p:spTree>
    <p:extLst>
      <p:ext uri="{BB962C8B-B14F-4D97-AF65-F5344CB8AC3E}">
        <p14:creationId xmlns:p14="http://schemas.microsoft.com/office/powerpoint/2010/main" val="37908281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Seebeck</a:t>
            </a:r>
            <a:r>
              <a:rPr lang="en-US" dirty="0" smtClean="0"/>
              <a:t> Effect</a:t>
            </a:r>
            <a:endParaRPr lang="en-US" dirty="0"/>
          </a:p>
        </p:txBody>
      </p:sp>
      <p:sp>
        <p:nvSpPr>
          <p:cNvPr id="3" name="Content Placeholder 2"/>
          <p:cNvSpPr>
            <a:spLocks noGrp="1"/>
          </p:cNvSpPr>
          <p:nvPr>
            <p:ph idx="1"/>
          </p:nvPr>
        </p:nvSpPr>
        <p:spPr/>
        <p:txBody>
          <a:bodyPr/>
          <a:lstStyle/>
          <a:p>
            <a:r>
              <a:rPr lang="en-US" dirty="0"/>
              <a:t> </a:t>
            </a:r>
            <a:r>
              <a:rPr lang="en-US" b="1" u="sng" dirty="0" err="1">
                <a:solidFill>
                  <a:srgbClr val="00B050"/>
                </a:solidFill>
              </a:rPr>
              <a:t>Seebeck</a:t>
            </a:r>
            <a:r>
              <a:rPr lang="en-US" b="1" u="sng" dirty="0">
                <a:solidFill>
                  <a:srgbClr val="00B050"/>
                </a:solidFill>
              </a:rPr>
              <a:t> Effect</a:t>
            </a:r>
            <a:r>
              <a:rPr lang="en-US" dirty="0"/>
              <a:t> – A </a:t>
            </a:r>
            <a:r>
              <a:rPr lang="en-US" dirty="0" smtClean="0"/>
              <a:t>conductor generates a voltage when it is 					subjected to a temperature gradient</a:t>
            </a:r>
            <a:endParaRPr lang="en-US" dirty="0"/>
          </a:p>
          <a:p>
            <a:pPr lvl="1"/>
            <a:r>
              <a:rPr lang="en-US" dirty="0" smtClean="0"/>
              <a:t>Measuring this voltage requires the use of a second conductor material</a:t>
            </a:r>
          </a:p>
          <a:p>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26</a:t>
            </a:fld>
            <a:endParaRPr lang="en-US"/>
          </a:p>
        </p:txBody>
      </p:sp>
      <p:pic>
        <p:nvPicPr>
          <p:cNvPr id="7" name="Picture 6"/>
          <p:cNvPicPr>
            <a:picLocks noChangeAspect="1"/>
          </p:cNvPicPr>
          <p:nvPr/>
        </p:nvPicPr>
        <p:blipFill>
          <a:blip r:embed="rId2"/>
          <a:stretch>
            <a:fillRect/>
          </a:stretch>
        </p:blipFill>
        <p:spPr>
          <a:xfrm>
            <a:off x="3304203" y="2644776"/>
            <a:ext cx="5676900" cy="3829050"/>
          </a:xfrm>
          <a:prstGeom prst="rect">
            <a:avLst/>
          </a:prstGeom>
        </p:spPr>
      </p:pic>
      <p:pic>
        <p:nvPicPr>
          <p:cNvPr id="9" name="Picture 8"/>
          <p:cNvPicPr>
            <a:picLocks noChangeAspect="1"/>
          </p:cNvPicPr>
          <p:nvPr/>
        </p:nvPicPr>
        <p:blipFill>
          <a:blip r:embed="rId3"/>
          <a:stretch>
            <a:fillRect/>
          </a:stretch>
        </p:blipFill>
        <p:spPr>
          <a:xfrm flipV="1">
            <a:off x="3251815" y="4539458"/>
            <a:ext cx="5781675" cy="1905000"/>
          </a:xfrm>
          <a:prstGeom prst="rect">
            <a:avLst/>
          </a:prstGeom>
        </p:spPr>
      </p:pic>
      <p:pic>
        <p:nvPicPr>
          <p:cNvPr id="4098" name="Picture 2" descr="https://openclipart.org/image/800px/svg_to_png/166620/blue-cand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4624" y="4450110"/>
            <a:ext cx="421416" cy="18506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5750" y="3067124"/>
            <a:ext cx="2432180" cy="2308324"/>
          </a:xfrm>
          <a:prstGeom prst="rect">
            <a:avLst/>
          </a:prstGeom>
          <a:noFill/>
        </p:spPr>
        <p:txBody>
          <a:bodyPr wrap="square" rtlCol="0">
            <a:spAutoFit/>
          </a:bodyPr>
          <a:lstStyle/>
          <a:p>
            <a:pPr algn="ctr"/>
            <a:r>
              <a:rPr lang="en-US" sz="2400" b="1" dirty="0" smtClean="0">
                <a:solidFill>
                  <a:srgbClr val="FF0000"/>
                </a:solidFill>
              </a:rPr>
              <a:t>Will I observe a difference in voltage at the ends of two wires composed of the same material? </a:t>
            </a:r>
            <a:endParaRPr lang="en-US" sz="2400" b="1" dirty="0">
              <a:solidFill>
                <a:srgbClr val="FF0000"/>
              </a:solidFill>
            </a:endParaRPr>
          </a:p>
        </p:txBody>
      </p:sp>
      <p:sp>
        <p:nvSpPr>
          <p:cNvPr id="11" name="TextBox 10"/>
          <p:cNvSpPr txBox="1"/>
          <p:nvPr/>
        </p:nvSpPr>
        <p:spPr>
          <a:xfrm>
            <a:off x="8923427" y="2596968"/>
            <a:ext cx="2990850" cy="954107"/>
          </a:xfrm>
          <a:prstGeom prst="rect">
            <a:avLst/>
          </a:prstGeom>
          <a:noFill/>
        </p:spPr>
        <p:txBody>
          <a:bodyPr wrap="square" rtlCol="0">
            <a:spAutoFit/>
          </a:bodyPr>
          <a:lstStyle/>
          <a:p>
            <a:pPr algn="ctr"/>
            <a:r>
              <a:rPr lang="en-US" sz="2800" dirty="0" smtClean="0"/>
              <a:t>Nickel-Chromium Alloy</a:t>
            </a:r>
            <a:endParaRPr lang="en-US" sz="2800" dirty="0"/>
          </a:p>
        </p:txBody>
      </p:sp>
      <p:sp>
        <p:nvSpPr>
          <p:cNvPr id="12" name="TextBox 11"/>
          <p:cNvSpPr txBox="1"/>
          <p:nvPr/>
        </p:nvSpPr>
        <p:spPr>
          <a:xfrm>
            <a:off x="8981103" y="5519719"/>
            <a:ext cx="2990850" cy="954107"/>
          </a:xfrm>
          <a:prstGeom prst="rect">
            <a:avLst/>
          </a:prstGeom>
          <a:noFill/>
        </p:spPr>
        <p:txBody>
          <a:bodyPr wrap="square" rtlCol="0">
            <a:spAutoFit/>
          </a:bodyPr>
          <a:lstStyle/>
          <a:p>
            <a:pPr algn="ctr"/>
            <a:r>
              <a:rPr lang="en-US" sz="2800" dirty="0" smtClean="0"/>
              <a:t>Nickel-Chromium Alloy</a:t>
            </a:r>
            <a:endParaRPr lang="en-US" sz="2800" dirty="0"/>
          </a:p>
        </p:txBody>
      </p:sp>
    </p:spTree>
    <p:extLst>
      <p:ext uri="{BB962C8B-B14F-4D97-AF65-F5344CB8AC3E}">
        <p14:creationId xmlns:p14="http://schemas.microsoft.com/office/powerpoint/2010/main" val="3216460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Seebeck</a:t>
            </a:r>
            <a:r>
              <a:rPr lang="en-US" dirty="0" smtClean="0"/>
              <a:t> Effect</a:t>
            </a:r>
            <a:endParaRPr lang="en-US" dirty="0"/>
          </a:p>
        </p:txBody>
      </p:sp>
      <p:sp>
        <p:nvSpPr>
          <p:cNvPr id="3" name="Content Placeholder 2"/>
          <p:cNvSpPr>
            <a:spLocks noGrp="1"/>
          </p:cNvSpPr>
          <p:nvPr>
            <p:ph idx="1"/>
          </p:nvPr>
        </p:nvSpPr>
        <p:spPr/>
        <p:txBody>
          <a:bodyPr/>
          <a:lstStyle/>
          <a:p>
            <a:r>
              <a:rPr lang="en-US" dirty="0"/>
              <a:t> </a:t>
            </a:r>
            <a:r>
              <a:rPr lang="en-US" b="1" u="sng" dirty="0" err="1">
                <a:solidFill>
                  <a:srgbClr val="00B050"/>
                </a:solidFill>
              </a:rPr>
              <a:t>Seebeck</a:t>
            </a:r>
            <a:r>
              <a:rPr lang="en-US" b="1" u="sng" dirty="0">
                <a:solidFill>
                  <a:srgbClr val="00B050"/>
                </a:solidFill>
              </a:rPr>
              <a:t> Effect</a:t>
            </a:r>
            <a:r>
              <a:rPr lang="en-US" dirty="0"/>
              <a:t> – A </a:t>
            </a:r>
            <a:r>
              <a:rPr lang="en-US" dirty="0" smtClean="0"/>
              <a:t>conductor generates a voltage when it is 					subjected to a temperature gradient</a:t>
            </a:r>
            <a:endParaRPr lang="en-US" dirty="0"/>
          </a:p>
          <a:p>
            <a:pPr lvl="1"/>
            <a:r>
              <a:rPr lang="en-US" dirty="0" smtClean="0"/>
              <a:t>Measuring this voltage requires the use of a second conductor material</a:t>
            </a:r>
          </a:p>
          <a:p>
            <a:pPr lvl="1"/>
            <a:r>
              <a:rPr lang="en-US" dirty="0" smtClean="0"/>
              <a:t>The other material needs to be composed of a different material</a:t>
            </a:r>
          </a:p>
          <a:p>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27</a:t>
            </a:fld>
            <a:endParaRPr lang="en-US"/>
          </a:p>
        </p:txBody>
      </p:sp>
      <p:pic>
        <p:nvPicPr>
          <p:cNvPr id="7" name="Picture 6"/>
          <p:cNvPicPr>
            <a:picLocks noChangeAspect="1"/>
          </p:cNvPicPr>
          <p:nvPr/>
        </p:nvPicPr>
        <p:blipFill>
          <a:blip r:embed="rId2"/>
          <a:stretch>
            <a:fillRect/>
          </a:stretch>
        </p:blipFill>
        <p:spPr>
          <a:xfrm>
            <a:off x="3304203" y="2644776"/>
            <a:ext cx="5676900" cy="3829050"/>
          </a:xfrm>
          <a:prstGeom prst="rect">
            <a:avLst/>
          </a:prstGeom>
        </p:spPr>
      </p:pic>
      <p:pic>
        <p:nvPicPr>
          <p:cNvPr id="4098" name="Picture 2" descr="https://openclipart.org/image/800px/svg_to_png/166620/blue-cand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4624" y="4450110"/>
            <a:ext cx="421416" cy="185067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14850" y="3435916"/>
            <a:ext cx="4466253" cy="2246769"/>
          </a:xfrm>
          <a:prstGeom prst="rect">
            <a:avLst/>
          </a:prstGeom>
          <a:noFill/>
        </p:spPr>
        <p:txBody>
          <a:bodyPr wrap="square" rtlCol="0">
            <a:spAutoFit/>
          </a:bodyPr>
          <a:lstStyle/>
          <a:p>
            <a:pPr algn="ctr"/>
            <a:r>
              <a:rPr lang="en-US" sz="2800" dirty="0" smtClean="0"/>
              <a:t>The voltage difference of the two dissimilar metals can be measured and related to the corresponding temperature gradient</a:t>
            </a:r>
            <a:endParaRPr lang="en-US" sz="2800" dirty="0"/>
          </a:p>
        </p:txBody>
      </p:sp>
      <p:sp>
        <p:nvSpPr>
          <p:cNvPr id="12" name="TextBox 11"/>
          <p:cNvSpPr txBox="1"/>
          <p:nvPr/>
        </p:nvSpPr>
        <p:spPr>
          <a:xfrm>
            <a:off x="8923427" y="2596968"/>
            <a:ext cx="2990850" cy="954107"/>
          </a:xfrm>
          <a:prstGeom prst="rect">
            <a:avLst/>
          </a:prstGeom>
          <a:noFill/>
        </p:spPr>
        <p:txBody>
          <a:bodyPr wrap="square" rtlCol="0">
            <a:spAutoFit/>
          </a:bodyPr>
          <a:lstStyle/>
          <a:p>
            <a:pPr algn="ctr"/>
            <a:r>
              <a:rPr lang="en-US" sz="2800" dirty="0" smtClean="0"/>
              <a:t>Nickel-Chromium Alloy</a:t>
            </a:r>
            <a:endParaRPr lang="en-US" sz="2800" dirty="0"/>
          </a:p>
        </p:txBody>
      </p:sp>
      <p:sp>
        <p:nvSpPr>
          <p:cNvPr id="14" name="TextBox 13"/>
          <p:cNvSpPr txBox="1"/>
          <p:nvPr/>
        </p:nvSpPr>
        <p:spPr>
          <a:xfrm>
            <a:off x="8981103" y="5519719"/>
            <a:ext cx="2990850" cy="954107"/>
          </a:xfrm>
          <a:prstGeom prst="rect">
            <a:avLst/>
          </a:prstGeom>
          <a:noFill/>
        </p:spPr>
        <p:txBody>
          <a:bodyPr wrap="square" rtlCol="0">
            <a:spAutoFit/>
          </a:bodyPr>
          <a:lstStyle/>
          <a:p>
            <a:pPr algn="ctr"/>
            <a:r>
              <a:rPr lang="en-US" sz="2800" dirty="0" smtClean="0"/>
              <a:t>Copper-Nickel Alloy</a:t>
            </a:r>
            <a:endParaRPr lang="en-US" sz="2800" dirty="0"/>
          </a:p>
        </p:txBody>
      </p:sp>
      <p:sp>
        <p:nvSpPr>
          <p:cNvPr id="15" name="TextBox 14"/>
          <p:cNvSpPr txBox="1"/>
          <p:nvPr/>
        </p:nvSpPr>
        <p:spPr>
          <a:xfrm>
            <a:off x="285750" y="3067124"/>
            <a:ext cx="2432180" cy="2308324"/>
          </a:xfrm>
          <a:prstGeom prst="rect">
            <a:avLst/>
          </a:prstGeom>
          <a:noFill/>
        </p:spPr>
        <p:txBody>
          <a:bodyPr wrap="square" rtlCol="0">
            <a:spAutoFit/>
          </a:bodyPr>
          <a:lstStyle/>
          <a:p>
            <a:pPr algn="ctr"/>
            <a:r>
              <a:rPr lang="en-US" sz="2400" b="1" dirty="0" smtClean="0">
                <a:solidFill>
                  <a:srgbClr val="00B050"/>
                </a:solidFill>
              </a:rPr>
              <a:t>The relationship between temperature difference and voltage varies with materials</a:t>
            </a:r>
            <a:endParaRPr lang="en-US" sz="2400" b="1" dirty="0">
              <a:solidFill>
                <a:srgbClr val="00B050"/>
              </a:solidFill>
            </a:endParaRPr>
          </a:p>
        </p:txBody>
      </p:sp>
      <p:sp>
        <p:nvSpPr>
          <p:cNvPr id="13" name="TextBox 12"/>
          <p:cNvSpPr txBox="1"/>
          <p:nvPr/>
        </p:nvSpPr>
        <p:spPr>
          <a:xfrm>
            <a:off x="8628678" y="2781990"/>
            <a:ext cx="704850" cy="830997"/>
          </a:xfrm>
          <a:prstGeom prst="rect">
            <a:avLst/>
          </a:prstGeom>
          <a:noFill/>
        </p:spPr>
        <p:txBody>
          <a:bodyPr wrap="square" rtlCol="0">
            <a:spAutoFit/>
          </a:bodyPr>
          <a:lstStyle/>
          <a:p>
            <a:pPr algn="ctr"/>
            <a:r>
              <a:rPr lang="en-US" sz="4800" dirty="0" smtClean="0"/>
              <a:t>+</a:t>
            </a:r>
            <a:endParaRPr lang="en-US" sz="4800" dirty="0"/>
          </a:p>
        </p:txBody>
      </p:sp>
      <p:sp>
        <p:nvSpPr>
          <p:cNvPr id="17" name="TextBox 16"/>
          <p:cNvSpPr txBox="1"/>
          <p:nvPr/>
        </p:nvSpPr>
        <p:spPr>
          <a:xfrm>
            <a:off x="8628678" y="5391125"/>
            <a:ext cx="704850" cy="830997"/>
          </a:xfrm>
          <a:prstGeom prst="rect">
            <a:avLst/>
          </a:prstGeom>
          <a:noFill/>
        </p:spPr>
        <p:txBody>
          <a:bodyPr wrap="square" rtlCol="0">
            <a:spAutoFit/>
          </a:bodyPr>
          <a:lstStyle/>
          <a:p>
            <a:pPr algn="ctr"/>
            <a:r>
              <a:rPr lang="en-US" sz="4800" dirty="0" smtClean="0"/>
              <a:t>-</a:t>
            </a:r>
            <a:endParaRPr lang="en-US" sz="4800" dirty="0"/>
          </a:p>
        </p:txBody>
      </p:sp>
      <p:sp>
        <p:nvSpPr>
          <p:cNvPr id="18" name="TextBox 17"/>
          <p:cNvSpPr txBox="1"/>
          <p:nvPr/>
        </p:nvSpPr>
        <p:spPr>
          <a:xfrm>
            <a:off x="8923427" y="4181454"/>
            <a:ext cx="2430373" cy="707886"/>
          </a:xfrm>
          <a:prstGeom prst="rect">
            <a:avLst/>
          </a:prstGeom>
          <a:solidFill>
            <a:srgbClr val="FFFF00"/>
          </a:solidFill>
          <a:ln w="76200">
            <a:solidFill>
              <a:schemeClr val="tx1"/>
            </a:solidFill>
          </a:ln>
        </p:spPr>
        <p:txBody>
          <a:bodyPr wrap="square" rtlCol="0">
            <a:spAutoFit/>
          </a:bodyPr>
          <a:lstStyle/>
          <a:p>
            <a:pPr algn="ctr"/>
            <a:r>
              <a:rPr lang="en-US" sz="4000" dirty="0" smtClean="0"/>
              <a:t>V</a:t>
            </a:r>
            <a:r>
              <a:rPr lang="en-US" sz="4000" baseline="-25000" dirty="0"/>
              <a:t>S</a:t>
            </a:r>
            <a:r>
              <a:rPr lang="en-US" sz="4000" dirty="0" smtClean="0"/>
              <a:t> = </a:t>
            </a:r>
            <a:r>
              <a:rPr lang="en-US" sz="4000" dirty="0"/>
              <a:t>S</a:t>
            </a:r>
            <a:r>
              <a:rPr lang="el-GR" sz="4000" dirty="0" smtClean="0"/>
              <a:t>Δ</a:t>
            </a:r>
            <a:r>
              <a:rPr lang="en-US" sz="4000" dirty="0" smtClean="0"/>
              <a:t>T</a:t>
            </a:r>
            <a:endParaRPr lang="en-US" sz="4000" dirty="0"/>
          </a:p>
        </p:txBody>
      </p:sp>
    </p:spTree>
    <p:extLst>
      <p:ext uri="{BB962C8B-B14F-4D97-AF65-F5344CB8AC3E}">
        <p14:creationId xmlns:p14="http://schemas.microsoft.com/office/powerpoint/2010/main" val="3033923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Temperature</a:t>
            </a:r>
            <a:endParaRPr lang="en-US" dirty="0"/>
          </a:p>
        </p:txBody>
      </p:sp>
      <p:sp>
        <p:nvSpPr>
          <p:cNvPr id="3" name="Content Placeholder 2"/>
          <p:cNvSpPr>
            <a:spLocks noGrp="1"/>
          </p:cNvSpPr>
          <p:nvPr>
            <p:ph idx="1"/>
          </p:nvPr>
        </p:nvSpPr>
        <p:spPr/>
        <p:txBody>
          <a:bodyPr/>
          <a:lstStyle/>
          <a:p>
            <a:r>
              <a:rPr lang="en-US" dirty="0" smtClean="0"/>
              <a:t>To measure temperature using a thermocouple, you can’t just connect the thermocouple to a measurement system (e.g. voltmeter)</a:t>
            </a:r>
          </a:p>
          <a:p>
            <a:r>
              <a:rPr lang="en-US" dirty="0" smtClean="0"/>
              <a:t>The voltage measured by your system is proportional to the temperature difference between the primary junction (hot junction) and the junction where the voltage is being measured (Ref junction)</a:t>
            </a: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28</a:t>
            </a:fld>
            <a:endParaRPr lang="en-US"/>
          </a:p>
        </p:txBody>
      </p:sp>
      <p:pic>
        <p:nvPicPr>
          <p:cNvPr id="7" name="Picture 2" descr="http://www.pcbheaven.com/wikipages/images/thermocouples_127133036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329" y="3587750"/>
            <a:ext cx="4449342" cy="23709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0" y="6081991"/>
            <a:ext cx="6096000" cy="184666"/>
          </a:xfrm>
          <a:prstGeom prst="rect">
            <a:avLst/>
          </a:prstGeom>
        </p:spPr>
        <p:txBody>
          <a:bodyPr>
            <a:spAutoFit/>
          </a:bodyPr>
          <a:lstStyle/>
          <a:p>
            <a:pPr algn="ctr"/>
            <a:r>
              <a:rPr lang="en-US" sz="600" dirty="0" smtClean="0"/>
              <a:t>SOURCE: http</a:t>
            </a:r>
            <a:r>
              <a:rPr lang="en-US" sz="600" dirty="0"/>
              <a:t>://www.pcbheaven.com/wikipages/images/thermocouples_1271330366.png</a:t>
            </a:r>
          </a:p>
        </p:txBody>
      </p:sp>
    </p:spTree>
    <p:extLst>
      <p:ext uri="{BB962C8B-B14F-4D97-AF65-F5344CB8AC3E}">
        <p14:creationId xmlns:p14="http://schemas.microsoft.com/office/powerpoint/2010/main" val="37393333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Temperature</a:t>
            </a:r>
            <a:endParaRPr lang="en-US" dirty="0"/>
          </a:p>
        </p:txBody>
      </p:sp>
      <p:sp>
        <p:nvSpPr>
          <p:cNvPr id="3" name="Content Placeholder 2"/>
          <p:cNvSpPr>
            <a:spLocks noGrp="1"/>
          </p:cNvSpPr>
          <p:nvPr>
            <p:ph idx="1"/>
          </p:nvPr>
        </p:nvSpPr>
        <p:spPr/>
        <p:txBody>
          <a:bodyPr/>
          <a:lstStyle/>
          <a:p>
            <a:r>
              <a:rPr lang="en-US" dirty="0" smtClean="0"/>
              <a:t>To measure temperature using a thermocouple, you can’t just connect the thermocouple to a measurement system (e.g. voltmeter)</a:t>
            </a:r>
          </a:p>
          <a:p>
            <a:r>
              <a:rPr lang="en-US" dirty="0" smtClean="0"/>
              <a:t>The voltage measured by your system is proportional to the temperature difference between the primary junction (hot junction) and the junction where the voltage is being measured (Ref junction)</a:t>
            </a: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29</a:t>
            </a:fld>
            <a:endParaRPr lang="en-US"/>
          </a:p>
        </p:txBody>
      </p:sp>
      <p:pic>
        <p:nvPicPr>
          <p:cNvPr id="7" name="Picture 2" descr="http://www.pcbheaven.com/wikipages/images/thermocouples_127133036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329" y="3587750"/>
            <a:ext cx="4449342" cy="23709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0" y="6081991"/>
            <a:ext cx="6096000" cy="184666"/>
          </a:xfrm>
          <a:prstGeom prst="rect">
            <a:avLst/>
          </a:prstGeom>
        </p:spPr>
        <p:txBody>
          <a:bodyPr>
            <a:spAutoFit/>
          </a:bodyPr>
          <a:lstStyle/>
          <a:p>
            <a:pPr algn="ctr"/>
            <a:r>
              <a:rPr lang="en-US" sz="600" dirty="0" smtClean="0"/>
              <a:t>SOURCE: http</a:t>
            </a:r>
            <a:r>
              <a:rPr lang="en-US" sz="600" dirty="0"/>
              <a:t>://www.pcbheaven.com/wikipages/images/thermocouples_1271330366.png</a:t>
            </a:r>
          </a:p>
        </p:txBody>
      </p:sp>
      <p:sp>
        <p:nvSpPr>
          <p:cNvPr id="10" name="TextBox 9"/>
          <p:cNvSpPr txBox="1"/>
          <p:nvPr/>
        </p:nvSpPr>
        <p:spPr>
          <a:xfrm>
            <a:off x="304800" y="3359150"/>
            <a:ext cx="2743200" cy="2246769"/>
          </a:xfrm>
          <a:prstGeom prst="rect">
            <a:avLst/>
          </a:prstGeom>
          <a:noFill/>
        </p:spPr>
        <p:txBody>
          <a:bodyPr wrap="square" rtlCol="0">
            <a:spAutoFit/>
          </a:bodyPr>
          <a:lstStyle/>
          <a:p>
            <a:pPr algn="ctr"/>
            <a:r>
              <a:rPr lang="en-US" sz="2800" dirty="0" smtClean="0">
                <a:solidFill>
                  <a:srgbClr val="00B050"/>
                </a:solidFill>
              </a:rPr>
              <a:t>To determine the absolute temperature at the hot junction…</a:t>
            </a:r>
            <a:endParaRPr lang="en-US" sz="2800" dirty="0">
              <a:solidFill>
                <a:srgbClr val="00B050"/>
              </a:solidFill>
            </a:endParaRPr>
          </a:p>
        </p:txBody>
      </p:sp>
      <p:sp>
        <p:nvSpPr>
          <p:cNvPr id="11" name="Oval 10"/>
          <p:cNvSpPr/>
          <p:nvPr/>
        </p:nvSpPr>
        <p:spPr>
          <a:xfrm>
            <a:off x="4038600" y="4088268"/>
            <a:ext cx="876300" cy="4953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021515" y="4038600"/>
            <a:ext cx="849814" cy="590550"/>
          </a:xfrm>
          <a:prstGeom prst="rightArrow">
            <a:avLst/>
          </a:prstGeom>
          <a:solidFill>
            <a:srgbClr val="00B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755564" y="3359150"/>
            <a:ext cx="2743200" cy="1815882"/>
          </a:xfrm>
          <a:prstGeom prst="rect">
            <a:avLst/>
          </a:prstGeom>
          <a:noFill/>
        </p:spPr>
        <p:txBody>
          <a:bodyPr wrap="square" rtlCol="0">
            <a:spAutoFit/>
          </a:bodyPr>
          <a:lstStyle/>
          <a:p>
            <a:pPr algn="ctr"/>
            <a:r>
              <a:rPr lang="en-US" sz="2800" dirty="0" smtClean="0">
                <a:solidFill>
                  <a:srgbClr val="00B050"/>
                </a:solidFill>
              </a:rPr>
              <a:t>You need to know the temperature at the Ref junction!</a:t>
            </a:r>
            <a:endParaRPr lang="en-US" sz="2800" dirty="0">
              <a:solidFill>
                <a:srgbClr val="00B050"/>
              </a:solidFill>
            </a:endParaRPr>
          </a:p>
        </p:txBody>
      </p:sp>
      <p:sp>
        <p:nvSpPr>
          <p:cNvPr id="14" name="Oval 13"/>
          <p:cNvSpPr/>
          <p:nvPr/>
        </p:nvSpPr>
        <p:spPr>
          <a:xfrm rot="5400000">
            <a:off x="6512692" y="4188645"/>
            <a:ext cx="2195563" cy="40005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flipH="1">
            <a:off x="7885424" y="3448050"/>
            <a:ext cx="1190165" cy="590550"/>
          </a:xfrm>
          <a:prstGeom prst="rightArrow">
            <a:avLst/>
          </a:prstGeom>
          <a:solidFill>
            <a:srgbClr val="00B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26964" y="5175032"/>
            <a:ext cx="3200400" cy="1200329"/>
          </a:xfrm>
          <a:prstGeom prst="rect">
            <a:avLst/>
          </a:prstGeom>
          <a:noFill/>
        </p:spPr>
        <p:txBody>
          <a:bodyPr wrap="square" rtlCol="0">
            <a:spAutoFit/>
          </a:bodyPr>
          <a:lstStyle/>
          <a:p>
            <a:pPr algn="ctr"/>
            <a:r>
              <a:rPr lang="en-US" sz="2400" dirty="0" smtClean="0">
                <a:solidFill>
                  <a:srgbClr val="FF0000"/>
                </a:solidFill>
              </a:rPr>
              <a:t>How can we determine the temperature at the reference junction?</a:t>
            </a:r>
            <a:endParaRPr lang="en-US" sz="2400" dirty="0">
              <a:solidFill>
                <a:srgbClr val="FF0000"/>
              </a:solidFill>
            </a:endParaRPr>
          </a:p>
        </p:txBody>
      </p:sp>
    </p:spTree>
    <p:extLst>
      <p:ext uri="{BB962C8B-B14F-4D97-AF65-F5344CB8AC3E}">
        <p14:creationId xmlns:p14="http://schemas.microsoft.com/office/powerpoint/2010/main" val="235408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Temperature?</a:t>
            </a:r>
            <a:endParaRPr lang="en-US" dirty="0"/>
          </a:p>
        </p:txBody>
      </p:sp>
      <p:sp>
        <p:nvSpPr>
          <p:cNvPr id="4" name="Date Placeholder 3"/>
          <p:cNvSpPr>
            <a:spLocks noGrp="1"/>
          </p:cNvSpPr>
          <p:nvPr>
            <p:ph type="dt" sz="half" idx="10"/>
          </p:nvPr>
        </p:nvSpPr>
        <p:spPr/>
        <p:txBody>
          <a:bodyPr/>
          <a:lstStyle/>
          <a:p>
            <a:pPr>
              <a:defRPr/>
            </a:pPr>
            <a:r>
              <a:rPr lang="en-US" dirty="0" smtClean="0"/>
              <a:t>ENGINEERING 80</a:t>
            </a:r>
            <a:endParaRPr lang="en-US" dirty="0"/>
          </a:p>
        </p:txBody>
      </p:sp>
      <p:sp>
        <p:nvSpPr>
          <p:cNvPr id="5" name="Footer Placeholder 4"/>
          <p:cNvSpPr>
            <a:spLocks noGrp="1"/>
          </p:cNvSpPr>
          <p:nvPr>
            <p:ph type="ftr" sz="quarter" idx="11"/>
          </p:nvPr>
        </p:nvSpPr>
        <p:spPr/>
        <p:txBody>
          <a:bodyPr/>
          <a:lstStyle/>
          <a:p>
            <a:pPr>
              <a:defRPr/>
            </a:pPr>
            <a:r>
              <a:rPr lang="en-US" dirty="0"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a:t>
            </a:fld>
            <a:endParaRPr lang="en-US" dirty="0"/>
          </a:p>
        </p:txBody>
      </p:sp>
      <p:pic>
        <p:nvPicPr>
          <p:cNvPr id="6146" name="Picture 2" descr="http://www.clker.com/cliparts/6/5/b/f/11949864691020941855smiley114.svg.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2855" y="997224"/>
            <a:ext cx="4947745" cy="47828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0" y="6140906"/>
            <a:ext cx="6096000" cy="215444"/>
          </a:xfrm>
          <a:prstGeom prst="rect">
            <a:avLst/>
          </a:prstGeom>
        </p:spPr>
        <p:txBody>
          <a:bodyPr>
            <a:spAutoFit/>
          </a:bodyPr>
          <a:lstStyle/>
          <a:p>
            <a:pPr algn="ctr"/>
            <a:r>
              <a:rPr lang="en-US" sz="800" dirty="0" smtClean="0"/>
              <a:t>SOURCE: http</a:t>
            </a:r>
            <a:r>
              <a:rPr lang="en-US" sz="800" dirty="0"/>
              <a:t>://www.clker.com/cliparts/6/5/b/f/11949864691020941855smiley114.svg.med.png</a:t>
            </a:r>
          </a:p>
        </p:txBody>
      </p:sp>
    </p:spTree>
    <p:extLst>
      <p:ext uri="{BB962C8B-B14F-4D97-AF65-F5344CB8AC3E}">
        <p14:creationId xmlns:p14="http://schemas.microsoft.com/office/powerpoint/2010/main" val="218957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Bath Method (Forcing a Temperature)</a:t>
            </a:r>
            <a:endParaRPr lang="en-US" dirty="0"/>
          </a:p>
        </p:txBody>
      </p:sp>
      <p:sp>
        <p:nvSpPr>
          <p:cNvPr id="3" name="Content Placeholder 2"/>
          <p:cNvSpPr>
            <a:spLocks noGrp="1"/>
          </p:cNvSpPr>
          <p:nvPr>
            <p:ph idx="1"/>
          </p:nvPr>
        </p:nvSpPr>
        <p:spPr/>
        <p:txBody>
          <a:bodyPr/>
          <a:lstStyle/>
          <a:p>
            <a:r>
              <a:rPr lang="en-US" sz="2400" dirty="0" smtClean="0"/>
              <a:t>Thermocouples measure the voltage difference between two points</a:t>
            </a:r>
          </a:p>
          <a:p>
            <a:r>
              <a:rPr lang="en-US" sz="2400" dirty="0" smtClean="0"/>
              <a:t>To know the absolute temperature at the hot junction, one must know the temperature at the Ref junction</a:t>
            </a:r>
            <a:endParaRPr lang="en-US" sz="2400"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30</a:t>
            </a:fld>
            <a:endParaRPr lang="en-US"/>
          </a:p>
        </p:txBody>
      </p:sp>
      <p:pic>
        <p:nvPicPr>
          <p:cNvPr id="7" name="Picture 6"/>
          <p:cNvPicPr>
            <a:picLocks noChangeAspect="1"/>
          </p:cNvPicPr>
          <p:nvPr/>
        </p:nvPicPr>
        <p:blipFill>
          <a:blip r:embed="rId2"/>
          <a:stretch>
            <a:fillRect/>
          </a:stretch>
        </p:blipFill>
        <p:spPr>
          <a:xfrm>
            <a:off x="381000" y="2528888"/>
            <a:ext cx="5800725" cy="3648075"/>
          </a:xfrm>
          <a:prstGeom prst="rect">
            <a:avLst/>
          </a:prstGeom>
        </p:spPr>
      </p:pic>
      <p:sp>
        <p:nvSpPr>
          <p:cNvPr id="8" name="TextBox 7"/>
          <p:cNvSpPr txBox="1"/>
          <p:nvPr/>
        </p:nvSpPr>
        <p:spPr>
          <a:xfrm>
            <a:off x="6096000" y="2172801"/>
            <a:ext cx="6010275"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NIST thermocouple reference tables are generated with T</a:t>
            </a:r>
            <a:r>
              <a:rPr lang="en-US" sz="2400" baseline="-25000" dirty="0" smtClean="0"/>
              <a:t>ref</a:t>
            </a:r>
            <a:r>
              <a:rPr lang="en-US" sz="2400" dirty="0" smtClean="0"/>
              <a:t> = 0 </a:t>
            </a:r>
            <a:r>
              <a:rPr lang="en-US" sz="2400" baseline="30000" dirty="0" smtClean="0"/>
              <a:t>o</a:t>
            </a:r>
            <a:r>
              <a:rPr lang="en-US" sz="2400" dirty="0" smtClean="0"/>
              <a:t>C</a:t>
            </a:r>
          </a:p>
          <a:p>
            <a:endParaRPr lang="en-US" sz="2400" dirty="0" smtClean="0"/>
          </a:p>
          <a:p>
            <a:pPr algn="ctr"/>
            <a:r>
              <a:rPr lang="en-US" sz="2400" dirty="0" smtClean="0"/>
              <a:t>V</a:t>
            </a:r>
            <a:r>
              <a:rPr lang="en-US" sz="2400" baseline="-25000" dirty="0" smtClean="0"/>
              <a:t>meas</a:t>
            </a:r>
            <a:r>
              <a:rPr lang="en-US" sz="2400" dirty="0" smtClean="0"/>
              <a:t> = V(T</a:t>
            </a:r>
            <a:r>
              <a:rPr lang="en-US" sz="2400" baseline="-25000" dirty="0" smtClean="0"/>
              <a:t>hot</a:t>
            </a:r>
            <a:r>
              <a:rPr lang="en-US" sz="2400" dirty="0" smtClean="0"/>
              <a:t>) – V(T</a:t>
            </a:r>
            <a:r>
              <a:rPr lang="en-US" sz="2400" baseline="-25000" dirty="0" smtClean="0"/>
              <a:t>ref</a:t>
            </a:r>
            <a:r>
              <a:rPr lang="en-US" sz="2400" dirty="0" smtClean="0"/>
              <a:t>)</a:t>
            </a:r>
          </a:p>
          <a:p>
            <a:pPr algn="ctr"/>
            <a:endParaRPr lang="en-US" sz="2400" dirty="0"/>
          </a:p>
          <a:p>
            <a:pPr algn="ctr"/>
            <a:r>
              <a:rPr lang="en-US" sz="2400" dirty="0" smtClean="0"/>
              <a:t>V(T</a:t>
            </a:r>
            <a:r>
              <a:rPr lang="en-US" sz="2400" baseline="-25000" dirty="0" smtClean="0"/>
              <a:t>hot</a:t>
            </a:r>
            <a:r>
              <a:rPr lang="en-US" sz="2400" dirty="0" smtClean="0"/>
              <a:t>) = V</a:t>
            </a:r>
            <a:r>
              <a:rPr lang="en-US" sz="2400" baseline="-25000" dirty="0"/>
              <a:t>meas</a:t>
            </a:r>
            <a:r>
              <a:rPr lang="en-US" sz="2400" dirty="0" smtClean="0"/>
              <a:t> + V(T</a:t>
            </a:r>
            <a:r>
              <a:rPr lang="en-US" sz="2400" baseline="-25000" dirty="0" smtClean="0"/>
              <a:t>ref</a:t>
            </a:r>
            <a:r>
              <a:rPr lang="en-US" sz="2400" dirty="0" smtClean="0"/>
              <a:t>)</a:t>
            </a:r>
          </a:p>
          <a:p>
            <a:pPr algn="ctr"/>
            <a:endParaRPr lang="en-US" sz="2400" dirty="0"/>
          </a:p>
          <a:p>
            <a:pPr algn="ctr"/>
            <a:r>
              <a:rPr lang="en-US" sz="2400" dirty="0" smtClean="0"/>
              <a:t>If we know the voltage-temperature relationship of our thermocouple, we could determine the temperature at the hot junction</a:t>
            </a:r>
          </a:p>
          <a:p>
            <a:pPr algn="ctr"/>
            <a:r>
              <a:rPr lang="en-US" sz="2400" b="1" dirty="0" smtClean="0">
                <a:solidFill>
                  <a:srgbClr val="FF0000"/>
                </a:solidFill>
              </a:rPr>
              <a:t>IS IT REALLY THAT EASY?</a:t>
            </a:r>
          </a:p>
          <a:p>
            <a:pPr marL="285750" indent="-285750">
              <a:buFont typeface="Arial" panose="020B0604020202020204" pitchFamily="34" charset="0"/>
              <a:buChar char="•"/>
            </a:pPr>
            <a:endParaRPr lang="en-US" sz="2400" dirty="0"/>
          </a:p>
        </p:txBody>
      </p:sp>
      <p:sp>
        <p:nvSpPr>
          <p:cNvPr id="9" name="Rectangle 8"/>
          <p:cNvSpPr/>
          <p:nvPr/>
        </p:nvSpPr>
        <p:spPr>
          <a:xfrm>
            <a:off x="381000" y="4544704"/>
            <a:ext cx="2266666" cy="409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954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Nonlinearity in the Seebeck Coefficient</a:t>
            </a:r>
            <a:endParaRPr lang="en-US" dirty="0"/>
          </a:p>
        </p:txBody>
      </p:sp>
      <p:sp>
        <p:nvSpPr>
          <p:cNvPr id="3" name="Content Placeholder 2"/>
          <p:cNvSpPr>
            <a:spLocks noGrp="1"/>
          </p:cNvSpPr>
          <p:nvPr>
            <p:ph idx="1"/>
          </p:nvPr>
        </p:nvSpPr>
        <p:spPr>
          <a:xfrm>
            <a:off x="838200" y="2095500"/>
            <a:ext cx="4331494" cy="4081463"/>
          </a:xfrm>
        </p:spPr>
        <p:txBody>
          <a:bodyPr/>
          <a:lstStyle/>
          <a:p>
            <a:r>
              <a:rPr lang="en-US" dirty="0" smtClean="0"/>
              <a:t>Thermocouple output voltages are highly nonlinear</a:t>
            </a:r>
          </a:p>
          <a:p>
            <a:r>
              <a:rPr lang="en-US" dirty="0" smtClean="0"/>
              <a:t>The Seebeck coefficient can vary by a factor of 3 or more over the operating temperature range of the thermocouples</a:t>
            </a:r>
            <a:endParaRPr lang="en-US" dirty="0"/>
          </a:p>
        </p:txBody>
      </p:sp>
      <p:sp>
        <p:nvSpPr>
          <p:cNvPr id="4" name="Date Placeholder 3"/>
          <p:cNvSpPr>
            <a:spLocks noGrp="1"/>
          </p:cNvSpPr>
          <p:nvPr>
            <p:ph type="dt" sz="half" idx="10"/>
          </p:nvPr>
        </p:nvSpPr>
        <p:spPr/>
        <p:txBody>
          <a:bodyPr/>
          <a:lstStyle/>
          <a:p>
            <a:pPr>
              <a:defRPr/>
            </a:pPr>
            <a:r>
              <a:rPr lang="en-US" dirty="0" smtClean="0"/>
              <a:t>ENGINEERING 80</a:t>
            </a:r>
            <a:endParaRPr lang="en-US" dirty="0"/>
          </a:p>
        </p:txBody>
      </p:sp>
      <p:sp>
        <p:nvSpPr>
          <p:cNvPr id="5" name="Footer Placeholder 4"/>
          <p:cNvSpPr>
            <a:spLocks noGrp="1"/>
          </p:cNvSpPr>
          <p:nvPr>
            <p:ph type="ftr" sz="quarter" idx="11"/>
          </p:nvPr>
        </p:nvSpPr>
        <p:spPr/>
        <p:txBody>
          <a:bodyPr/>
          <a:lstStyle/>
          <a:p>
            <a:pPr>
              <a:defRPr/>
            </a:pPr>
            <a:r>
              <a:rPr lang="en-US" dirty="0"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31</a:t>
            </a:fld>
            <a:endParaRPr lang="en-US" dirty="0"/>
          </a:p>
        </p:txBody>
      </p:sp>
      <p:pic>
        <p:nvPicPr>
          <p:cNvPr id="7" name="Picture 6"/>
          <p:cNvPicPr>
            <a:picLocks noChangeAspect="1"/>
          </p:cNvPicPr>
          <p:nvPr/>
        </p:nvPicPr>
        <p:blipFill>
          <a:blip r:embed="rId2"/>
          <a:stretch>
            <a:fillRect/>
          </a:stretch>
        </p:blipFill>
        <p:spPr>
          <a:xfrm>
            <a:off x="5169694" y="881062"/>
            <a:ext cx="6424612" cy="5494573"/>
          </a:xfrm>
          <a:prstGeom prst="rect">
            <a:avLst/>
          </a:prstGeom>
        </p:spPr>
      </p:pic>
      <p:sp>
        <p:nvSpPr>
          <p:cNvPr id="8" name="TextBox 7"/>
          <p:cNvSpPr txBox="1"/>
          <p:nvPr/>
        </p:nvSpPr>
        <p:spPr>
          <a:xfrm>
            <a:off x="1379627" y="1208227"/>
            <a:ext cx="2430373" cy="707886"/>
          </a:xfrm>
          <a:prstGeom prst="rect">
            <a:avLst/>
          </a:prstGeom>
          <a:solidFill>
            <a:srgbClr val="FFFF00"/>
          </a:solidFill>
          <a:ln w="76200">
            <a:solidFill>
              <a:schemeClr val="tx1"/>
            </a:solidFill>
          </a:ln>
        </p:spPr>
        <p:txBody>
          <a:bodyPr wrap="square" rtlCol="0">
            <a:spAutoFit/>
          </a:bodyPr>
          <a:lstStyle/>
          <a:p>
            <a:pPr algn="ctr"/>
            <a:r>
              <a:rPr lang="en-US" sz="4000" dirty="0" smtClean="0"/>
              <a:t>V</a:t>
            </a:r>
            <a:r>
              <a:rPr lang="en-US" sz="4000" baseline="-25000" dirty="0"/>
              <a:t>S</a:t>
            </a:r>
            <a:r>
              <a:rPr lang="en-US" sz="4000" dirty="0" smtClean="0"/>
              <a:t> = </a:t>
            </a:r>
            <a:r>
              <a:rPr lang="en-US" sz="4000" dirty="0"/>
              <a:t>S</a:t>
            </a:r>
            <a:r>
              <a:rPr lang="el-GR" sz="4000" dirty="0" smtClean="0"/>
              <a:t>Δ</a:t>
            </a:r>
            <a:r>
              <a:rPr lang="en-US" sz="4000" dirty="0" smtClean="0"/>
              <a:t>T</a:t>
            </a:r>
            <a:endParaRPr lang="en-US" sz="4000" dirty="0"/>
          </a:p>
        </p:txBody>
      </p:sp>
    </p:spTree>
    <p:extLst>
      <p:ext uri="{BB962C8B-B14F-4D97-AF65-F5344CB8AC3E}">
        <p14:creationId xmlns:p14="http://schemas.microsoft.com/office/powerpoint/2010/main" val="2421393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Conversion Equation</a:t>
            </a:r>
            <a:endParaRPr lang="en-US" dirty="0"/>
          </a:p>
        </p:txBody>
      </p:sp>
      <p:sp>
        <p:nvSpPr>
          <p:cNvPr id="3" name="Content Placeholder 2"/>
          <p:cNvSpPr>
            <a:spLocks noGrp="1"/>
          </p:cNvSpPr>
          <p:nvPr>
            <p:ph idx="1"/>
          </p:nvPr>
        </p:nvSpPr>
        <p:spPr/>
        <p:txBody>
          <a:bodyPr/>
          <a:lstStyle/>
          <a:p>
            <a:pPr marL="0" indent="0" algn="ctr">
              <a:buNone/>
            </a:pPr>
            <a:r>
              <a:rPr lang="en-US" sz="4000" dirty="0" smtClean="0">
                <a:latin typeface="Times New Roman" panose="02020603050405020304" pitchFamily="18" charset="0"/>
                <a:cs typeface="Times New Roman" panose="02020603050405020304" pitchFamily="18" charset="0"/>
              </a:rPr>
              <a:t>T = a</a:t>
            </a:r>
            <a:r>
              <a:rPr lang="en-US" sz="4000" baseline="-25000" dirty="0" smtClean="0">
                <a:latin typeface="Times New Roman" panose="02020603050405020304" pitchFamily="18" charset="0"/>
                <a:cs typeface="Times New Roman" panose="02020603050405020304" pitchFamily="18" charset="0"/>
              </a:rPr>
              <a:t>0</a:t>
            </a:r>
            <a:r>
              <a:rPr lang="en-US" sz="4000" dirty="0" smtClean="0">
                <a:latin typeface="Times New Roman" panose="02020603050405020304" pitchFamily="18" charset="0"/>
                <a:cs typeface="Times New Roman" panose="02020603050405020304" pitchFamily="18" charset="0"/>
              </a:rPr>
              <a:t> + a</a:t>
            </a:r>
            <a:r>
              <a:rPr lang="en-US" sz="4000" baseline="-25000" dirty="0" smtClean="0">
                <a:latin typeface="Times New Roman" panose="02020603050405020304" pitchFamily="18" charset="0"/>
                <a:cs typeface="Times New Roman" panose="02020603050405020304" pitchFamily="18" charset="0"/>
              </a:rPr>
              <a:t>1</a:t>
            </a:r>
            <a:r>
              <a:rPr lang="en-US" sz="4000" dirty="0" smtClean="0">
                <a:latin typeface="Times New Roman" panose="02020603050405020304" pitchFamily="18" charset="0"/>
                <a:cs typeface="Times New Roman" panose="02020603050405020304" pitchFamily="18" charset="0"/>
              </a:rPr>
              <a:t>V + a</a:t>
            </a:r>
            <a:r>
              <a:rPr lang="en-US" sz="4000" baseline="-25000" dirty="0" smtClean="0">
                <a:latin typeface="Times New Roman" panose="02020603050405020304" pitchFamily="18" charset="0"/>
                <a:cs typeface="Times New Roman" panose="02020603050405020304" pitchFamily="18" charset="0"/>
              </a:rPr>
              <a:t>2</a:t>
            </a:r>
            <a:r>
              <a:rPr lang="en-US" sz="4000" dirty="0" smtClean="0">
                <a:latin typeface="Times New Roman" panose="02020603050405020304" pitchFamily="18" charset="0"/>
                <a:cs typeface="Times New Roman" panose="02020603050405020304" pitchFamily="18" charset="0"/>
              </a:rPr>
              <a:t>V</a:t>
            </a:r>
            <a:r>
              <a:rPr lang="en-US" sz="4000" baseline="30000" dirty="0" smtClean="0">
                <a:latin typeface="Times New Roman" panose="02020603050405020304" pitchFamily="18" charset="0"/>
                <a:cs typeface="Times New Roman" panose="02020603050405020304" pitchFamily="18" charset="0"/>
              </a:rPr>
              <a:t>2</a:t>
            </a:r>
            <a:r>
              <a:rPr lang="en-US" sz="4000" dirty="0" smtClean="0">
                <a:latin typeface="Times New Roman" panose="02020603050405020304" pitchFamily="18" charset="0"/>
                <a:cs typeface="Times New Roman" panose="02020603050405020304" pitchFamily="18" charset="0"/>
              </a:rPr>
              <a:t> + …. + </a:t>
            </a:r>
            <a:r>
              <a:rPr lang="en-US" sz="4000" dirty="0" err="1" smtClean="0">
                <a:latin typeface="Times New Roman" panose="02020603050405020304" pitchFamily="18" charset="0"/>
                <a:cs typeface="Times New Roman" panose="02020603050405020304" pitchFamily="18" charset="0"/>
              </a:rPr>
              <a:t>a</a:t>
            </a:r>
            <a:r>
              <a:rPr lang="en-US" sz="4000" baseline="-25000" dirty="0" err="1" smtClean="0">
                <a:latin typeface="Times New Roman" panose="02020603050405020304" pitchFamily="18" charset="0"/>
                <a:cs typeface="Times New Roman" panose="02020603050405020304" pitchFamily="18" charset="0"/>
              </a:rPr>
              <a:t>n</a:t>
            </a:r>
            <a:r>
              <a:rPr lang="en-US" sz="4000" dirty="0" err="1" smtClean="0">
                <a:latin typeface="Times New Roman" panose="02020603050405020304" pitchFamily="18" charset="0"/>
                <a:cs typeface="Times New Roman" panose="02020603050405020304" pitchFamily="18" charset="0"/>
              </a:rPr>
              <a:t>V</a:t>
            </a:r>
            <a:r>
              <a:rPr lang="en-US" sz="4000" baseline="30000" dirty="0" err="1" smtClean="0">
                <a:latin typeface="Times New Roman" panose="02020603050405020304" pitchFamily="18" charset="0"/>
                <a:cs typeface="Times New Roman" panose="02020603050405020304" pitchFamily="18" charset="0"/>
              </a:rPr>
              <a:t>n</a:t>
            </a:r>
            <a:endParaRPr lang="en-US" sz="4000" baseline="30000"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32</a:t>
            </a:fld>
            <a:endParaRPr lang="en-US"/>
          </a:p>
        </p:txBody>
      </p:sp>
      <p:pic>
        <p:nvPicPr>
          <p:cNvPr id="7" name="Picture 6"/>
          <p:cNvPicPr>
            <a:picLocks noChangeAspect="1"/>
          </p:cNvPicPr>
          <p:nvPr/>
        </p:nvPicPr>
        <p:blipFill>
          <a:blip r:embed="rId2"/>
          <a:stretch>
            <a:fillRect/>
          </a:stretch>
        </p:blipFill>
        <p:spPr>
          <a:xfrm>
            <a:off x="747183" y="1771650"/>
            <a:ext cx="10697633" cy="4584700"/>
          </a:xfrm>
          <a:prstGeom prst="rect">
            <a:avLst/>
          </a:prstGeom>
        </p:spPr>
      </p:pic>
    </p:spTree>
    <p:extLst>
      <p:ext uri="{BB962C8B-B14F-4D97-AF65-F5344CB8AC3E}">
        <p14:creationId xmlns:p14="http://schemas.microsoft.com/office/powerpoint/2010/main" val="422669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Look-Up Table for a Type T Thermocouple</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33</a:t>
            </a:fld>
            <a:endParaRPr lang="en-US"/>
          </a:p>
        </p:txBody>
      </p:sp>
      <p:sp>
        <p:nvSpPr>
          <p:cNvPr id="11" name="TextBox 10"/>
          <p:cNvSpPr txBox="1"/>
          <p:nvPr/>
        </p:nvSpPr>
        <p:spPr>
          <a:xfrm>
            <a:off x="971550" y="701675"/>
            <a:ext cx="9982200" cy="830997"/>
          </a:xfrm>
          <a:prstGeom prst="rect">
            <a:avLst/>
          </a:prstGeom>
          <a:noFill/>
        </p:spPr>
        <p:txBody>
          <a:bodyPr wrap="square" rtlCol="0">
            <a:spAutoFit/>
          </a:bodyPr>
          <a:lstStyle/>
          <a:p>
            <a:pPr algn="ctr"/>
            <a:r>
              <a:rPr lang="en-US" sz="2400" b="1" dirty="0" smtClean="0">
                <a:solidFill>
                  <a:srgbClr val="FF0000"/>
                </a:solidFill>
              </a:rPr>
              <a:t>Voltage difference of the hot and cold junctions: </a:t>
            </a:r>
            <a:r>
              <a:rPr lang="en-US" sz="2400" b="1" dirty="0" err="1" smtClean="0">
                <a:solidFill>
                  <a:srgbClr val="FF0000"/>
                </a:solidFill>
              </a:rPr>
              <a:t>V</a:t>
            </a:r>
            <a:r>
              <a:rPr lang="en-US" sz="2400" b="1" baseline="-25000" dirty="0" err="1" smtClean="0">
                <a:solidFill>
                  <a:srgbClr val="FF0000"/>
                </a:solidFill>
              </a:rPr>
              <a:t>meas</a:t>
            </a:r>
            <a:r>
              <a:rPr lang="en-US" sz="2400" b="1" dirty="0" smtClean="0">
                <a:solidFill>
                  <a:srgbClr val="FF0000"/>
                </a:solidFill>
              </a:rPr>
              <a:t> </a:t>
            </a:r>
            <a:r>
              <a:rPr lang="en-US" sz="2400" b="1" dirty="0" smtClean="0">
                <a:solidFill>
                  <a:srgbClr val="FF0000"/>
                </a:solidFill>
              </a:rPr>
              <a:t>= 3.409 mV</a:t>
            </a:r>
          </a:p>
          <a:p>
            <a:pPr algn="ctr"/>
            <a:r>
              <a:rPr lang="en-US" sz="2400" b="1" dirty="0" smtClean="0">
                <a:solidFill>
                  <a:srgbClr val="FF0000"/>
                </a:solidFill>
              </a:rPr>
              <a:t>What is the temperature of the hot junction if the cold junction is at 22 </a:t>
            </a:r>
            <a:r>
              <a:rPr lang="en-US" sz="2400" b="1" baseline="30000" dirty="0" err="1" smtClean="0">
                <a:solidFill>
                  <a:srgbClr val="FF0000"/>
                </a:solidFill>
              </a:rPr>
              <a:t>o</a:t>
            </a:r>
            <a:r>
              <a:rPr lang="en-US" sz="2400" b="1" dirty="0" err="1" smtClean="0">
                <a:solidFill>
                  <a:srgbClr val="FF0000"/>
                </a:solidFill>
              </a:rPr>
              <a:t>C</a:t>
            </a:r>
            <a:r>
              <a:rPr lang="en-US" sz="2400" b="1" dirty="0" smtClean="0">
                <a:solidFill>
                  <a:srgbClr val="FF0000"/>
                </a:solidFill>
              </a:rPr>
              <a:t>?</a:t>
            </a:r>
            <a:endParaRPr lang="en-US" sz="2400" b="1" dirty="0">
              <a:solidFill>
                <a:srgbClr val="FF0000"/>
              </a:solidFill>
            </a:endParaRPr>
          </a:p>
        </p:txBody>
      </p:sp>
      <p:pic>
        <p:nvPicPr>
          <p:cNvPr id="12" name="Picture 11"/>
          <p:cNvPicPr>
            <a:picLocks noChangeAspect="1"/>
          </p:cNvPicPr>
          <p:nvPr/>
        </p:nvPicPr>
        <p:blipFill>
          <a:blip r:embed="rId2"/>
          <a:stretch>
            <a:fillRect/>
          </a:stretch>
        </p:blipFill>
        <p:spPr>
          <a:xfrm>
            <a:off x="1609725" y="1532672"/>
            <a:ext cx="8972550" cy="3661479"/>
          </a:xfrm>
          <a:prstGeom prst="rect">
            <a:avLst/>
          </a:prstGeom>
        </p:spPr>
      </p:pic>
      <p:sp>
        <p:nvSpPr>
          <p:cNvPr id="13" name="TextBox 12"/>
          <p:cNvSpPr txBox="1"/>
          <p:nvPr/>
        </p:nvSpPr>
        <p:spPr>
          <a:xfrm>
            <a:off x="1104900" y="5359752"/>
            <a:ext cx="9982200" cy="1200329"/>
          </a:xfrm>
          <a:prstGeom prst="rect">
            <a:avLst/>
          </a:prstGeom>
          <a:noFill/>
        </p:spPr>
        <p:txBody>
          <a:bodyPr wrap="square" rtlCol="0">
            <a:spAutoFit/>
          </a:bodyPr>
          <a:lstStyle/>
          <a:p>
            <a:pPr algn="ctr"/>
            <a:r>
              <a:rPr lang="en-US" sz="2400" b="1" dirty="0" smtClean="0"/>
              <a:t>At 22 </a:t>
            </a:r>
            <a:r>
              <a:rPr lang="en-US" sz="2400" b="1" baseline="30000" dirty="0" err="1" smtClean="0"/>
              <a:t>o</a:t>
            </a:r>
            <a:r>
              <a:rPr lang="en-US" sz="2400" b="1" dirty="0" err="1" smtClean="0"/>
              <a:t>C</a:t>
            </a:r>
            <a:r>
              <a:rPr lang="en-US" sz="2400" b="1" dirty="0" smtClean="0"/>
              <a:t>, the reference junction voltage is 0.870 mV</a:t>
            </a:r>
          </a:p>
          <a:p>
            <a:pPr algn="ctr"/>
            <a:r>
              <a:rPr lang="en-US" sz="2400" b="1" dirty="0" smtClean="0"/>
              <a:t>The hot junction voltage is therefore 3.409 mV + 0.870 mV = 4.279 mV</a:t>
            </a:r>
          </a:p>
          <a:p>
            <a:pPr algn="ctr"/>
            <a:r>
              <a:rPr lang="en-US" sz="2400" b="1" dirty="0" smtClean="0"/>
              <a:t>The temperature at the hot junction is therefore 100 </a:t>
            </a:r>
            <a:r>
              <a:rPr lang="en-US" sz="2400" b="1" baseline="30000" dirty="0" err="1" smtClean="0"/>
              <a:t>o</a:t>
            </a:r>
            <a:r>
              <a:rPr lang="en-US" sz="2400" b="1" dirty="0" err="1" smtClean="0"/>
              <a:t>C</a:t>
            </a:r>
            <a:endParaRPr lang="en-US" sz="2400" b="1" dirty="0"/>
          </a:p>
        </p:txBody>
      </p:sp>
      <p:pic>
        <p:nvPicPr>
          <p:cNvPr id="9" name="Picture 8"/>
          <p:cNvPicPr>
            <a:picLocks noChangeAspect="1"/>
          </p:cNvPicPr>
          <p:nvPr/>
        </p:nvPicPr>
        <p:blipFill>
          <a:blip r:embed="rId3"/>
          <a:stretch>
            <a:fillRect/>
          </a:stretch>
        </p:blipFill>
        <p:spPr>
          <a:xfrm>
            <a:off x="7771367" y="1752238"/>
            <a:ext cx="2724847" cy="1222861"/>
          </a:xfrm>
          <a:prstGeom prst="rect">
            <a:avLst/>
          </a:prstGeom>
          <a:ln w="57150">
            <a:solidFill>
              <a:srgbClr val="FF0000"/>
            </a:solidFill>
          </a:ln>
        </p:spPr>
      </p:pic>
      <p:sp>
        <p:nvSpPr>
          <p:cNvPr id="3" name="Oval 2"/>
          <p:cNvSpPr/>
          <p:nvPr/>
        </p:nvSpPr>
        <p:spPr>
          <a:xfrm>
            <a:off x="3752850" y="3046838"/>
            <a:ext cx="609600" cy="134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209800" y="4795864"/>
            <a:ext cx="609600" cy="1952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3510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APPLYING WHAT WE’VE LEARNED</a:t>
            </a:r>
            <a:endParaRPr lang="en-US" dirty="0">
              <a:solidFill>
                <a:srgbClr val="FF0000"/>
              </a:solidFill>
            </a:endParaRP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34</a:t>
            </a:fld>
            <a:endParaRPr lang="en-US"/>
          </a:p>
        </p:txBody>
      </p:sp>
      <p:sp>
        <p:nvSpPr>
          <p:cNvPr id="11" name="TextBox 10"/>
          <p:cNvSpPr txBox="1"/>
          <p:nvPr/>
        </p:nvSpPr>
        <p:spPr>
          <a:xfrm>
            <a:off x="971550" y="701675"/>
            <a:ext cx="9982200" cy="830997"/>
          </a:xfrm>
          <a:prstGeom prst="rect">
            <a:avLst/>
          </a:prstGeom>
          <a:noFill/>
        </p:spPr>
        <p:txBody>
          <a:bodyPr wrap="square" rtlCol="0">
            <a:spAutoFit/>
          </a:bodyPr>
          <a:lstStyle/>
          <a:p>
            <a:pPr algn="ctr"/>
            <a:r>
              <a:rPr lang="en-US" sz="2400" b="1" dirty="0" smtClean="0">
                <a:solidFill>
                  <a:srgbClr val="FF0000"/>
                </a:solidFill>
              </a:rPr>
              <a:t>Voltage difference of the hot and cold junctions: </a:t>
            </a:r>
            <a:r>
              <a:rPr lang="en-US" sz="2400" b="1" dirty="0" err="1" smtClean="0">
                <a:solidFill>
                  <a:srgbClr val="FF0000"/>
                </a:solidFill>
              </a:rPr>
              <a:t>V</a:t>
            </a:r>
            <a:r>
              <a:rPr lang="en-US" sz="2400" b="1" baseline="-25000" dirty="0" err="1" smtClean="0">
                <a:solidFill>
                  <a:srgbClr val="FF0000"/>
                </a:solidFill>
              </a:rPr>
              <a:t>meas</a:t>
            </a:r>
            <a:r>
              <a:rPr lang="en-US" sz="2400" b="1" dirty="0" smtClean="0">
                <a:solidFill>
                  <a:srgbClr val="FF0000"/>
                </a:solidFill>
              </a:rPr>
              <a:t> </a:t>
            </a:r>
            <a:r>
              <a:rPr lang="en-US" sz="2400" b="1" dirty="0" smtClean="0">
                <a:solidFill>
                  <a:srgbClr val="FF0000"/>
                </a:solidFill>
              </a:rPr>
              <a:t>= 4.472 mV</a:t>
            </a:r>
          </a:p>
          <a:p>
            <a:pPr algn="ctr"/>
            <a:r>
              <a:rPr lang="en-US" sz="2400" b="1" dirty="0" smtClean="0">
                <a:solidFill>
                  <a:srgbClr val="FF0000"/>
                </a:solidFill>
              </a:rPr>
              <a:t>What is the temperature of the hot junction if the cold junction is at –5 </a:t>
            </a:r>
            <a:r>
              <a:rPr lang="en-US" sz="2400" b="1" baseline="30000" dirty="0" err="1" smtClean="0">
                <a:solidFill>
                  <a:srgbClr val="FF0000"/>
                </a:solidFill>
              </a:rPr>
              <a:t>o</a:t>
            </a:r>
            <a:r>
              <a:rPr lang="en-US" sz="2400" b="1" dirty="0" err="1" smtClean="0">
                <a:solidFill>
                  <a:srgbClr val="FF0000"/>
                </a:solidFill>
              </a:rPr>
              <a:t>C</a:t>
            </a:r>
            <a:r>
              <a:rPr lang="en-US" sz="2400" b="1" dirty="0" smtClean="0">
                <a:solidFill>
                  <a:srgbClr val="FF0000"/>
                </a:solidFill>
              </a:rPr>
              <a:t>?</a:t>
            </a:r>
            <a:endParaRPr lang="en-US" sz="2400" b="1" dirty="0">
              <a:solidFill>
                <a:srgbClr val="FF0000"/>
              </a:solidFill>
            </a:endParaRPr>
          </a:p>
        </p:txBody>
      </p:sp>
      <p:pic>
        <p:nvPicPr>
          <p:cNvPr id="12" name="Picture 11"/>
          <p:cNvPicPr>
            <a:picLocks noChangeAspect="1"/>
          </p:cNvPicPr>
          <p:nvPr/>
        </p:nvPicPr>
        <p:blipFill>
          <a:blip r:embed="rId2"/>
          <a:stretch>
            <a:fillRect/>
          </a:stretch>
        </p:blipFill>
        <p:spPr>
          <a:xfrm>
            <a:off x="1609725" y="1532672"/>
            <a:ext cx="8972550" cy="3661479"/>
          </a:xfrm>
          <a:prstGeom prst="rect">
            <a:avLst/>
          </a:prstGeom>
        </p:spPr>
      </p:pic>
      <p:sp>
        <p:nvSpPr>
          <p:cNvPr id="13" name="TextBox 12"/>
          <p:cNvSpPr txBox="1"/>
          <p:nvPr/>
        </p:nvSpPr>
        <p:spPr>
          <a:xfrm>
            <a:off x="1104900" y="5359752"/>
            <a:ext cx="9982200" cy="1200329"/>
          </a:xfrm>
          <a:prstGeom prst="rect">
            <a:avLst/>
          </a:prstGeom>
          <a:noFill/>
        </p:spPr>
        <p:txBody>
          <a:bodyPr wrap="square" rtlCol="0">
            <a:spAutoFit/>
          </a:bodyPr>
          <a:lstStyle/>
          <a:p>
            <a:pPr algn="ctr"/>
            <a:r>
              <a:rPr lang="en-US" sz="2400" b="1" dirty="0" smtClean="0"/>
              <a:t>At -5 </a:t>
            </a:r>
            <a:r>
              <a:rPr lang="en-US" sz="2400" b="1" baseline="30000" dirty="0" err="1" smtClean="0"/>
              <a:t>o</a:t>
            </a:r>
            <a:r>
              <a:rPr lang="en-US" sz="2400" b="1" dirty="0" err="1" smtClean="0"/>
              <a:t>C</a:t>
            </a:r>
            <a:r>
              <a:rPr lang="en-US" sz="2400" b="1" dirty="0" smtClean="0"/>
              <a:t>, the cold junction voltage is –0.193 mV</a:t>
            </a:r>
          </a:p>
          <a:p>
            <a:pPr algn="ctr"/>
            <a:r>
              <a:rPr lang="en-US" sz="2400" b="1" dirty="0" smtClean="0"/>
              <a:t>The hot junction voltage is therefore 4.472 mV – 0.193 mV = 4.279 mV</a:t>
            </a:r>
          </a:p>
          <a:p>
            <a:pPr algn="ctr"/>
            <a:r>
              <a:rPr lang="en-US" sz="2400" b="1" dirty="0" smtClean="0"/>
              <a:t>The temperature at the hot junction is therefore 100 </a:t>
            </a:r>
            <a:r>
              <a:rPr lang="en-US" sz="2400" b="1" baseline="30000" dirty="0" err="1" smtClean="0"/>
              <a:t>o</a:t>
            </a:r>
            <a:r>
              <a:rPr lang="en-US" sz="2400" b="1" dirty="0" err="1" smtClean="0"/>
              <a:t>C</a:t>
            </a:r>
            <a:endParaRPr lang="en-US" sz="2400" b="1" dirty="0"/>
          </a:p>
        </p:txBody>
      </p:sp>
    </p:spTree>
    <p:extLst>
      <p:ext uri="{BB962C8B-B14F-4D97-AF65-F5344CB8AC3E}">
        <p14:creationId xmlns:p14="http://schemas.microsoft.com/office/powerpoint/2010/main" val="101260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Is This Really Practical For a Rocket?</a:t>
            </a:r>
            <a:endParaRPr lang="en-US" dirty="0">
              <a:solidFill>
                <a:srgbClr val="FF0000"/>
              </a:solidFill>
            </a:endParaRP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35</a:t>
            </a:fld>
            <a:endParaRPr lang="en-US"/>
          </a:p>
        </p:txBody>
      </p:sp>
      <p:pic>
        <p:nvPicPr>
          <p:cNvPr id="7" name="Picture 6"/>
          <p:cNvPicPr>
            <a:picLocks noChangeAspect="1"/>
          </p:cNvPicPr>
          <p:nvPr/>
        </p:nvPicPr>
        <p:blipFill>
          <a:blip r:embed="rId2"/>
          <a:stretch>
            <a:fillRect/>
          </a:stretch>
        </p:blipFill>
        <p:spPr>
          <a:xfrm>
            <a:off x="2390775" y="701675"/>
            <a:ext cx="7410450" cy="4660430"/>
          </a:xfrm>
          <a:prstGeom prst="rect">
            <a:avLst/>
          </a:prstGeom>
        </p:spPr>
      </p:pic>
      <p:sp>
        <p:nvSpPr>
          <p:cNvPr id="8" name="TextBox 7"/>
          <p:cNvSpPr txBox="1"/>
          <p:nvPr/>
        </p:nvSpPr>
        <p:spPr>
          <a:xfrm>
            <a:off x="1119187" y="5564501"/>
            <a:ext cx="9953625" cy="954107"/>
          </a:xfrm>
          <a:prstGeom prst="rect">
            <a:avLst/>
          </a:prstGeom>
          <a:noFill/>
        </p:spPr>
        <p:txBody>
          <a:bodyPr wrap="square" rtlCol="0">
            <a:spAutoFit/>
          </a:bodyPr>
          <a:lstStyle/>
          <a:p>
            <a:pPr algn="ctr"/>
            <a:r>
              <a:rPr lang="en-US" sz="2800" b="1" dirty="0" smtClean="0">
                <a:solidFill>
                  <a:srgbClr val="FF0000"/>
                </a:solidFill>
              </a:rPr>
              <a:t>What is another method of determining the temperature at the reference junction?</a:t>
            </a:r>
            <a:endParaRPr lang="en-US" sz="2800" b="1" dirty="0">
              <a:solidFill>
                <a:srgbClr val="FF0000"/>
              </a:solidFill>
            </a:endParaRPr>
          </a:p>
        </p:txBody>
      </p:sp>
    </p:spTree>
    <p:extLst>
      <p:ext uri="{BB962C8B-B14F-4D97-AF65-F5344CB8AC3E}">
        <p14:creationId xmlns:p14="http://schemas.microsoft.com/office/powerpoint/2010/main" val="7372996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Junction Compensation</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36</a:t>
            </a:fld>
            <a:endParaRPr lang="en-US"/>
          </a:p>
        </p:txBody>
      </p:sp>
      <p:pic>
        <p:nvPicPr>
          <p:cNvPr id="7" name="Picture 6"/>
          <p:cNvPicPr>
            <a:picLocks noChangeAspect="1"/>
          </p:cNvPicPr>
          <p:nvPr/>
        </p:nvPicPr>
        <p:blipFill>
          <a:blip r:embed="rId2"/>
          <a:stretch>
            <a:fillRect/>
          </a:stretch>
        </p:blipFill>
        <p:spPr>
          <a:xfrm>
            <a:off x="1848943" y="857250"/>
            <a:ext cx="8494113" cy="4495800"/>
          </a:xfrm>
          <a:prstGeom prst="rect">
            <a:avLst/>
          </a:prstGeom>
        </p:spPr>
      </p:pic>
      <p:sp>
        <p:nvSpPr>
          <p:cNvPr id="8" name="Rectangle 7"/>
          <p:cNvSpPr/>
          <p:nvPr/>
        </p:nvSpPr>
        <p:spPr>
          <a:xfrm>
            <a:off x="3018755" y="5353050"/>
            <a:ext cx="6963445" cy="369332"/>
          </a:xfrm>
          <a:prstGeom prst="rect">
            <a:avLst/>
          </a:prstGeom>
        </p:spPr>
        <p:txBody>
          <a:bodyPr wrap="none">
            <a:spAutoFit/>
          </a:bodyPr>
          <a:lstStyle/>
          <a:p>
            <a:pPr algn="ctr"/>
            <a:r>
              <a:rPr lang="en-US" dirty="0" smtClean="0"/>
              <a:t>SOURCE: http</a:t>
            </a:r>
            <a:r>
              <a:rPr lang="en-US" dirty="0"/>
              <a:t>://www.industrial-electronics.com/DAQ/images/10_13.jpg</a:t>
            </a:r>
          </a:p>
        </p:txBody>
      </p:sp>
    </p:spTree>
    <p:extLst>
      <p:ext uri="{BB962C8B-B14F-4D97-AF65-F5344CB8AC3E}">
        <p14:creationId xmlns:p14="http://schemas.microsoft.com/office/powerpoint/2010/main" val="1241750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Acquiring Data</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37</a:t>
            </a:fld>
            <a:endParaRPr lang="en-US"/>
          </a:p>
        </p:txBody>
      </p:sp>
      <p:pic>
        <p:nvPicPr>
          <p:cNvPr id="7" name="Picture 6"/>
          <p:cNvPicPr>
            <a:picLocks noChangeAspect="1"/>
          </p:cNvPicPr>
          <p:nvPr/>
        </p:nvPicPr>
        <p:blipFill>
          <a:blip r:embed="rId2"/>
          <a:stretch>
            <a:fillRect/>
          </a:stretch>
        </p:blipFill>
        <p:spPr>
          <a:xfrm>
            <a:off x="984842" y="1085850"/>
            <a:ext cx="10596301" cy="4857750"/>
          </a:xfrm>
          <a:prstGeom prst="rect">
            <a:avLst/>
          </a:prstGeom>
        </p:spPr>
      </p:pic>
    </p:spTree>
    <p:extLst>
      <p:ext uri="{BB962C8B-B14F-4D97-AF65-F5344CB8AC3E}">
        <p14:creationId xmlns:p14="http://schemas.microsoft.com/office/powerpoint/2010/main" val="2623556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Measurement Devices in Lab</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38</a:t>
            </a:fld>
            <a:endParaRPr lang="en-US"/>
          </a:p>
        </p:txBody>
      </p:sp>
      <p:pic>
        <p:nvPicPr>
          <p:cNvPr id="7" name="Picture 6"/>
          <p:cNvPicPr>
            <a:picLocks noChangeAspect="1"/>
          </p:cNvPicPr>
          <p:nvPr/>
        </p:nvPicPr>
        <p:blipFill>
          <a:blip r:embed="rId2"/>
          <a:stretch>
            <a:fillRect/>
          </a:stretch>
        </p:blipFill>
        <p:spPr>
          <a:xfrm>
            <a:off x="2390775" y="701675"/>
            <a:ext cx="7410450" cy="5706988"/>
          </a:xfrm>
          <a:prstGeom prst="rect">
            <a:avLst/>
          </a:prstGeom>
        </p:spPr>
      </p:pic>
      <p:sp>
        <p:nvSpPr>
          <p:cNvPr id="8" name="Rectangle 7"/>
          <p:cNvSpPr/>
          <p:nvPr/>
        </p:nvSpPr>
        <p:spPr>
          <a:xfrm>
            <a:off x="5244761" y="769121"/>
            <a:ext cx="1455141" cy="5587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97336" y="6168739"/>
            <a:ext cx="334392" cy="16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07307" y="6062943"/>
            <a:ext cx="346229" cy="369332"/>
          </a:xfrm>
          <a:prstGeom prst="rect">
            <a:avLst/>
          </a:prstGeom>
          <a:noFill/>
        </p:spPr>
        <p:txBody>
          <a:bodyPr wrap="square" rtlCol="0">
            <a:spAutoFit/>
          </a:bodyPr>
          <a:lstStyle/>
          <a:p>
            <a:r>
              <a:rPr lang="en-US" dirty="0" smtClean="0"/>
              <a:t>&gt;</a:t>
            </a:r>
            <a:endParaRPr lang="en-US" dirty="0"/>
          </a:p>
        </p:txBody>
      </p:sp>
    </p:spTree>
    <p:extLst>
      <p:ext uri="{BB962C8B-B14F-4D97-AF65-F5344CB8AC3E}">
        <p14:creationId xmlns:p14="http://schemas.microsoft.com/office/powerpoint/2010/main" val="3946023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omega.com/prodinfo/images/RTD_dia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223" y="1466592"/>
            <a:ext cx="4900489"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Resistive Temperature Detector (RTD)</a:t>
            </a:r>
            <a:endParaRPr lang="en-US" dirty="0"/>
          </a:p>
        </p:txBody>
      </p:sp>
      <p:sp>
        <p:nvSpPr>
          <p:cNvPr id="3" name="Content Placeholder 2"/>
          <p:cNvSpPr>
            <a:spLocks noGrp="1"/>
          </p:cNvSpPr>
          <p:nvPr>
            <p:ph idx="1"/>
          </p:nvPr>
        </p:nvSpPr>
        <p:spPr>
          <a:xfrm>
            <a:off x="838199" y="998538"/>
            <a:ext cx="6477001" cy="5178425"/>
          </a:xfrm>
        </p:spPr>
        <p:txBody>
          <a:bodyPr/>
          <a:lstStyle/>
          <a:p>
            <a:r>
              <a:rPr lang="en-US" dirty="0" smtClean="0"/>
              <a:t>Two terminal device</a:t>
            </a:r>
          </a:p>
          <a:p>
            <a:r>
              <a:rPr lang="en-US" dirty="0" smtClean="0"/>
              <a:t>Usually made out of platinum</a:t>
            </a:r>
          </a:p>
          <a:p>
            <a:r>
              <a:rPr lang="en-US" dirty="0" smtClean="0"/>
              <a:t>Positive temperature coefficient</a:t>
            </a:r>
          </a:p>
          <a:p>
            <a:r>
              <a:rPr lang="en-US" dirty="0" smtClean="0"/>
              <a:t>Tends to be linear</a:t>
            </a:r>
          </a:p>
          <a:p>
            <a:r>
              <a:rPr lang="en-US" dirty="0" smtClean="0"/>
              <a:t>R = R</a:t>
            </a:r>
            <a:r>
              <a:rPr lang="en-US" baseline="-25000" dirty="0" smtClean="0"/>
              <a:t>0</a:t>
            </a:r>
            <a:r>
              <a:rPr lang="en-US" dirty="0" smtClean="0"/>
              <a:t>(1+</a:t>
            </a:r>
            <a:r>
              <a:rPr lang="el-GR" dirty="0" smtClean="0"/>
              <a:t>α</a:t>
            </a:r>
            <a:r>
              <a:rPr lang="en-US" dirty="0" smtClean="0"/>
              <a:t>)(T-T</a:t>
            </a:r>
            <a:r>
              <a:rPr lang="en-US" baseline="-25000" dirty="0" smtClean="0"/>
              <a:t>0</a:t>
            </a:r>
            <a:r>
              <a:rPr lang="en-US" dirty="0" smtClean="0"/>
              <a:t>) where T</a:t>
            </a:r>
            <a:r>
              <a:rPr lang="en-US" baseline="-25000" dirty="0" smtClean="0"/>
              <a:t>0</a:t>
            </a:r>
            <a:r>
              <a:rPr lang="en-US" dirty="0" smtClean="0"/>
              <a:t> = 0</a:t>
            </a:r>
            <a:r>
              <a:rPr lang="en-US" baseline="30000" dirty="0" smtClean="0"/>
              <a:t>o</a:t>
            </a:r>
            <a:r>
              <a:rPr lang="en-US" dirty="0" smtClean="0"/>
              <a:t>C </a:t>
            </a:r>
          </a:p>
          <a:p>
            <a:pPr marL="0" indent="0">
              <a:buNone/>
            </a:pPr>
            <a:r>
              <a:rPr lang="en-US" dirty="0"/>
              <a:t>	</a:t>
            </a:r>
            <a:r>
              <a:rPr lang="en-US" dirty="0" smtClean="0"/>
              <a:t>R</a:t>
            </a:r>
            <a:r>
              <a:rPr lang="en-US" baseline="-25000" dirty="0" smtClean="0"/>
              <a:t>0</a:t>
            </a:r>
            <a:r>
              <a:rPr lang="en-US" dirty="0" smtClean="0"/>
              <a:t> = 100 </a:t>
            </a:r>
            <a:r>
              <a:rPr lang="el-GR" dirty="0"/>
              <a:t>Ω</a:t>
            </a:r>
            <a:r>
              <a:rPr lang="en-US" dirty="0" smtClean="0"/>
              <a:t>, </a:t>
            </a:r>
            <a:r>
              <a:rPr lang="el-GR" dirty="0" smtClean="0"/>
              <a:t>α</a:t>
            </a:r>
            <a:r>
              <a:rPr lang="en-US" dirty="0" smtClean="0"/>
              <a:t> = 0.03385 </a:t>
            </a:r>
            <a:r>
              <a:rPr lang="el-GR" dirty="0" smtClean="0"/>
              <a:t>Ω</a:t>
            </a:r>
            <a:r>
              <a:rPr lang="en-US" dirty="0" smtClean="0"/>
              <a:t>/</a:t>
            </a:r>
            <a:r>
              <a:rPr lang="el-GR" dirty="0"/>
              <a:t> Ω </a:t>
            </a:r>
            <a:r>
              <a:rPr lang="en-US" baseline="30000" dirty="0" err="1" smtClean="0"/>
              <a:t>o</a:t>
            </a:r>
            <a:r>
              <a:rPr lang="en-US" dirty="0" err="1" smtClean="0"/>
              <a:t>C</a:t>
            </a:r>
            <a:endParaRPr lang="en-US" dirty="0" smtClean="0"/>
          </a:p>
          <a:p>
            <a:r>
              <a:rPr lang="en-US" dirty="0" smtClean="0"/>
              <a:t>At 10</a:t>
            </a:r>
            <a:r>
              <a:rPr lang="en-US" baseline="30000" dirty="0" smtClean="0"/>
              <a:t>o</a:t>
            </a:r>
            <a:r>
              <a:rPr lang="en-US" dirty="0" smtClean="0"/>
              <a:t>C, R = 100(1+0.385)(10) = 103.85 </a:t>
            </a:r>
            <a:r>
              <a:rPr lang="el-GR" dirty="0"/>
              <a:t>Ω</a:t>
            </a:r>
            <a:endParaRPr lang="en-US" dirty="0" smtClean="0"/>
          </a:p>
          <a:p>
            <a:r>
              <a:rPr lang="en-US" dirty="0" smtClean="0"/>
              <a:t>They are best operated using a small constant current source</a:t>
            </a:r>
          </a:p>
          <a:p>
            <a:r>
              <a:rPr lang="en-US" dirty="0" smtClean="0"/>
              <a:t>Accuracy of 0.01 </a:t>
            </a:r>
            <a:r>
              <a:rPr lang="en-US" baseline="30000" dirty="0" err="1" smtClean="0"/>
              <a:t>o</a:t>
            </a:r>
            <a:r>
              <a:rPr lang="en-US" dirty="0" err="1" smtClean="0"/>
              <a:t>C</a:t>
            </a:r>
            <a:endParaRPr lang="en-US" dirty="0" smtClean="0"/>
          </a:p>
          <a:p>
            <a:r>
              <a:rPr lang="en-US" b="1" dirty="0" smtClean="0">
                <a:solidFill>
                  <a:srgbClr val="FF0000"/>
                </a:solidFill>
              </a:rPr>
              <a:t>EXPENSIVE!</a:t>
            </a:r>
            <a:endParaRPr lang="en-US" b="1" dirty="0">
              <a:solidFill>
                <a:srgbClr val="FF0000"/>
              </a:solidFill>
            </a:endParaRP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39</a:t>
            </a:fld>
            <a:endParaRPr lang="en-US"/>
          </a:p>
        </p:txBody>
      </p:sp>
      <p:sp>
        <p:nvSpPr>
          <p:cNvPr id="7" name="Rectangle 6"/>
          <p:cNvSpPr/>
          <p:nvPr/>
        </p:nvSpPr>
        <p:spPr>
          <a:xfrm>
            <a:off x="8227995" y="5701526"/>
            <a:ext cx="2255746" cy="184666"/>
          </a:xfrm>
          <a:prstGeom prst="rect">
            <a:avLst/>
          </a:prstGeom>
        </p:spPr>
        <p:txBody>
          <a:bodyPr wrap="none">
            <a:spAutoFit/>
          </a:bodyPr>
          <a:lstStyle/>
          <a:p>
            <a:r>
              <a:rPr lang="en-US" sz="600" dirty="0" smtClean="0"/>
              <a:t>SOURCE: http</a:t>
            </a:r>
            <a:r>
              <a:rPr lang="en-US" sz="600" dirty="0"/>
              <a:t>://www.omega.com/prodinfo/images/RTD_diag1.gif</a:t>
            </a:r>
          </a:p>
        </p:txBody>
      </p:sp>
    </p:spTree>
    <p:extLst>
      <p:ext uri="{BB962C8B-B14F-4D97-AF65-F5344CB8AC3E}">
        <p14:creationId xmlns:p14="http://schemas.microsoft.com/office/powerpoint/2010/main" val="2594109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Temperature?</a:t>
            </a:r>
            <a:endParaRPr lang="en-US" dirty="0"/>
          </a:p>
        </p:txBody>
      </p:sp>
      <p:sp>
        <p:nvSpPr>
          <p:cNvPr id="4" name="Date Placeholder 3"/>
          <p:cNvSpPr>
            <a:spLocks noGrp="1"/>
          </p:cNvSpPr>
          <p:nvPr>
            <p:ph type="dt" sz="half" idx="10"/>
          </p:nvPr>
        </p:nvSpPr>
        <p:spPr/>
        <p:txBody>
          <a:bodyPr/>
          <a:lstStyle/>
          <a:p>
            <a:pPr>
              <a:defRPr/>
            </a:pPr>
            <a:r>
              <a:rPr lang="en-US" dirty="0" smtClean="0"/>
              <a:t>ENGINEERING 80</a:t>
            </a:r>
            <a:endParaRPr lang="en-US" dirty="0"/>
          </a:p>
        </p:txBody>
      </p:sp>
      <p:sp>
        <p:nvSpPr>
          <p:cNvPr id="5" name="Footer Placeholder 4"/>
          <p:cNvSpPr>
            <a:spLocks noGrp="1"/>
          </p:cNvSpPr>
          <p:nvPr>
            <p:ph type="ftr" sz="quarter" idx="11"/>
          </p:nvPr>
        </p:nvSpPr>
        <p:spPr/>
        <p:txBody>
          <a:bodyPr/>
          <a:lstStyle/>
          <a:p>
            <a:pPr>
              <a:defRPr/>
            </a:pPr>
            <a:r>
              <a:rPr lang="en-US" dirty="0"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4</a:t>
            </a:fld>
            <a:endParaRPr lang="en-US" dirty="0"/>
          </a:p>
        </p:txBody>
      </p:sp>
      <p:pic>
        <p:nvPicPr>
          <p:cNvPr id="4098" name="Picture 2" descr="http://hyperphysics.phy-astr.gsu.edu/hbase/thermo/imgheat/tempg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995" y="1417527"/>
            <a:ext cx="7358010" cy="29863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69171" y="951880"/>
            <a:ext cx="6253655" cy="369332"/>
          </a:xfrm>
          <a:prstGeom prst="rect">
            <a:avLst/>
          </a:prstGeom>
          <a:noFill/>
        </p:spPr>
        <p:txBody>
          <a:bodyPr wrap="square" rtlCol="0">
            <a:spAutoFit/>
          </a:bodyPr>
          <a:lstStyle/>
          <a:p>
            <a:pPr algn="ctr"/>
            <a:r>
              <a:rPr lang="en-US" b="1" dirty="0" smtClean="0"/>
              <a:t>AN </a:t>
            </a:r>
            <a:r>
              <a:rPr lang="en-US" b="1" u="sng" dirty="0" smtClean="0">
                <a:solidFill>
                  <a:srgbClr val="FF0000"/>
                </a:solidFill>
              </a:rPr>
              <a:t>OVERLY SIMPLIFIED </a:t>
            </a:r>
            <a:r>
              <a:rPr lang="en-US" b="1" dirty="0" smtClean="0"/>
              <a:t>DESCRIPTION OF TEMPERATURE</a:t>
            </a:r>
            <a:endParaRPr lang="en-US" b="1" u="sng" dirty="0"/>
          </a:p>
        </p:txBody>
      </p:sp>
      <p:sp>
        <p:nvSpPr>
          <p:cNvPr id="9" name="TextBox 8"/>
          <p:cNvSpPr txBox="1"/>
          <p:nvPr/>
        </p:nvSpPr>
        <p:spPr>
          <a:xfrm>
            <a:off x="388884" y="4866557"/>
            <a:ext cx="11561378" cy="1508105"/>
          </a:xfrm>
          <a:prstGeom prst="rect">
            <a:avLst/>
          </a:prstGeom>
          <a:noFill/>
        </p:spPr>
        <p:txBody>
          <a:bodyPr wrap="square" rtlCol="0">
            <a:spAutoFit/>
          </a:bodyPr>
          <a:lstStyle/>
          <a:p>
            <a:pPr algn="ctr"/>
            <a:r>
              <a:rPr lang="en-US" sz="2400" dirty="0"/>
              <a:t>"Temperature is a measure of the tendency of an object to spontaneously give up energy to its surroundings. When two objects are in thermal contact, the one that tends to spontaneously lose energy is at the higher temperature</a:t>
            </a:r>
            <a:r>
              <a:rPr lang="en-US" sz="2400" dirty="0" smtClean="0"/>
              <a:t>.“</a:t>
            </a:r>
          </a:p>
          <a:p>
            <a:pPr algn="ctr"/>
            <a:r>
              <a:rPr lang="en-US" sz="2000" dirty="0" smtClean="0"/>
              <a:t>(</a:t>
            </a:r>
            <a:r>
              <a:rPr lang="en-US" sz="2000" dirty="0"/>
              <a:t>Schroeder, Daniel V. An Introduction to Thermal Physics, 1st  Edition (</a:t>
            </a:r>
            <a:r>
              <a:rPr lang="en-US" sz="2000" dirty="0" err="1"/>
              <a:t>Ch</a:t>
            </a:r>
            <a:r>
              <a:rPr lang="en-US" sz="2000" dirty="0"/>
              <a:t>, 1). Addison-Wesley</a:t>
            </a:r>
            <a:r>
              <a:rPr lang="en-US" sz="2000" dirty="0" smtClean="0"/>
              <a:t>.)</a:t>
            </a:r>
            <a:endParaRPr lang="en-US" sz="2000" dirty="0"/>
          </a:p>
        </p:txBody>
      </p:sp>
      <p:sp>
        <p:nvSpPr>
          <p:cNvPr id="10" name="Rectangle 9"/>
          <p:cNvSpPr/>
          <p:nvPr/>
        </p:nvSpPr>
        <p:spPr>
          <a:xfrm>
            <a:off x="533400" y="-1546009"/>
            <a:ext cx="6096000" cy="646331"/>
          </a:xfrm>
          <a:prstGeom prst="rect">
            <a:avLst/>
          </a:prstGeom>
        </p:spPr>
        <p:txBody>
          <a:bodyPr>
            <a:spAutoFit/>
          </a:bodyPr>
          <a:lstStyle/>
          <a:p>
            <a:r>
              <a:rPr lang="en-US" dirty="0"/>
              <a:t>units</a:t>
            </a:r>
          </a:p>
          <a:p>
            <a:endParaRPr lang="en-US" dirty="0"/>
          </a:p>
        </p:txBody>
      </p:sp>
      <p:sp>
        <p:nvSpPr>
          <p:cNvPr id="11" name="Rectangle 10"/>
          <p:cNvSpPr/>
          <p:nvPr/>
        </p:nvSpPr>
        <p:spPr>
          <a:xfrm>
            <a:off x="2099442" y="4323966"/>
            <a:ext cx="7882758" cy="261610"/>
          </a:xfrm>
          <a:prstGeom prst="rect">
            <a:avLst/>
          </a:prstGeom>
        </p:spPr>
        <p:txBody>
          <a:bodyPr wrap="square">
            <a:spAutoFit/>
          </a:bodyPr>
          <a:lstStyle/>
          <a:p>
            <a:pPr algn="ctr"/>
            <a:r>
              <a:rPr lang="en-US" sz="1050" dirty="0" smtClean="0"/>
              <a:t>SOURCE: http</a:t>
            </a:r>
            <a:r>
              <a:rPr lang="en-US" sz="1050" dirty="0"/>
              <a:t>://hyperphysics.phy-astr.gsu.edu/hbase/thermo/temper2.html#c1</a:t>
            </a:r>
          </a:p>
        </p:txBody>
      </p:sp>
    </p:spTree>
    <p:extLst>
      <p:ext uri="{BB962C8B-B14F-4D97-AF65-F5344CB8AC3E}">
        <p14:creationId xmlns:p14="http://schemas.microsoft.com/office/powerpoint/2010/main" val="4092327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Measurement Devices</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40</a:t>
            </a:fld>
            <a:endParaRPr lang="en-US"/>
          </a:p>
        </p:txBody>
      </p:sp>
      <p:pic>
        <p:nvPicPr>
          <p:cNvPr id="7" name="Picture 6"/>
          <p:cNvPicPr>
            <a:picLocks noChangeAspect="1"/>
          </p:cNvPicPr>
          <p:nvPr/>
        </p:nvPicPr>
        <p:blipFill>
          <a:blip r:embed="rId2"/>
          <a:stretch>
            <a:fillRect/>
          </a:stretch>
        </p:blipFill>
        <p:spPr>
          <a:xfrm>
            <a:off x="2390775" y="701675"/>
            <a:ext cx="7410450" cy="5706988"/>
          </a:xfrm>
          <a:prstGeom prst="rect">
            <a:avLst/>
          </a:prstGeom>
        </p:spPr>
      </p:pic>
      <p:sp>
        <p:nvSpPr>
          <p:cNvPr id="10" name="Rectangle 9"/>
          <p:cNvSpPr/>
          <p:nvPr/>
        </p:nvSpPr>
        <p:spPr>
          <a:xfrm>
            <a:off x="6797336" y="6168739"/>
            <a:ext cx="334392" cy="16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07307" y="6062943"/>
            <a:ext cx="346229" cy="369332"/>
          </a:xfrm>
          <a:prstGeom prst="rect">
            <a:avLst/>
          </a:prstGeom>
          <a:noFill/>
        </p:spPr>
        <p:txBody>
          <a:bodyPr wrap="square" rtlCol="0">
            <a:spAutoFit/>
          </a:bodyPr>
          <a:lstStyle/>
          <a:p>
            <a:r>
              <a:rPr lang="en-US" dirty="0" smtClean="0"/>
              <a:t>&gt;</a:t>
            </a:r>
            <a:endParaRPr lang="en-US" dirty="0"/>
          </a:p>
        </p:txBody>
      </p:sp>
    </p:spTree>
    <p:extLst>
      <p:ext uri="{BB962C8B-B14F-4D97-AF65-F5344CB8AC3E}">
        <p14:creationId xmlns:p14="http://schemas.microsoft.com/office/powerpoint/2010/main" val="28212994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How Do I Know If These Are Working?</a:t>
            </a:r>
            <a:endParaRPr lang="en-US" dirty="0">
              <a:solidFill>
                <a:srgbClr val="FF0000"/>
              </a:solidFill>
            </a:endParaRP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41</a:t>
            </a:fld>
            <a:endParaRPr lang="en-US"/>
          </a:p>
        </p:txBody>
      </p:sp>
      <p:pic>
        <p:nvPicPr>
          <p:cNvPr id="7" name="Picture 6"/>
          <p:cNvPicPr>
            <a:picLocks noChangeAspect="1"/>
          </p:cNvPicPr>
          <p:nvPr/>
        </p:nvPicPr>
        <p:blipFill>
          <a:blip r:embed="rId2"/>
          <a:stretch>
            <a:fillRect/>
          </a:stretch>
        </p:blipFill>
        <p:spPr>
          <a:xfrm>
            <a:off x="4219575" y="2229641"/>
            <a:ext cx="4619625" cy="3425436"/>
          </a:xfrm>
          <a:prstGeom prst="rect">
            <a:avLst/>
          </a:prstGeom>
        </p:spPr>
      </p:pic>
      <p:pic>
        <p:nvPicPr>
          <p:cNvPr id="8" name="Picture 4" descr="http://elcodis.com/photos/19/51/195143/to-92-3_standardbody__to-226_straightle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6350" y="2229641"/>
            <a:ext cx="3162300" cy="31623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010650" y="4878973"/>
            <a:ext cx="3314700" cy="338554"/>
          </a:xfrm>
          <a:prstGeom prst="rect">
            <a:avLst/>
          </a:prstGeom>
        </p:spPr>
        <p:txBody>
          <a:bodyPr wrap="square">
            <a:spAutoFit/>
          </a:bodyPr>
          <a:lstStyle/>
          <a:p>
            <a:pPr algn="ctr"/>
            <a:r>
              <a:rPr lang="en-US" sz="800" dirty="0" smtClean="0"/>
              <a:t>SOURCE: http</a:t>
            </a:r>
            <a:r>
              <a:rPr lang="en-US" sz="800" dirty="0"/>
              <a:t>://elcodis.com/photos/19/51/195143/to-92-3_standardbody__to-226_straightlead.jpg</a:t>
            </a:r>
          </a:p>
        </p:txBody>
      </p:sp>
      <p:sp>
        <p:nvSpPr>
          <p:cNvPr id="10" name="Rectangle 9"/>
          <p:cNvSpPr/>
          <p:nvPr/>
        </p:nvSpPr>
        <p:spPr>
          <a:xfrm>
            <a:off x="3703816" y="5439633"/>
            <a:ext cx="6096000" cy="215444"/>
          </a:xfrm>
          <a:prstGeom prst="rect">
            <a:avLst/>
          </a:prstGeom>
        </p:spPr>
        <p:txBody>
          <a:bodyPr>
            <a:spAutoFit/>
          </a:bodyPr>
          <a:lstStyle/>
          <a:p>
            <a:pPr algn="ctr"/>
            <a:r>
              <a:rPr lang="en-US" sz="800" dirty="0" smtClean="0"/>
              <a:t>SOURCE: http</a:t>
            </a:r>
            <a:r>
              <a:rPr lang="en-US" sz="800" dirty="0"/>
              <a:t>://www.accuglassproducts.com/product.php?productid=17523</a:t>
            </a:r>
          </a:p>
        </p:txBody>
      </p:sp>
      <p:pic>
        <p:nvPicPr>
          <p:cNvPr id="11" name="Picture 10"/>
          <p:cNvPicPr>
            <a:picLocks noChangeAspect="1"/>
          </p:cNvPicPr>
          <p:nvPr/>
        </p:nvPicPr>
        <p:blipFill>
          <a:blip r:embed="rId4"/>
          <a:stretch>
            <a:fillRect/>
          </a:stretch>
        </p:blipFill>
        <p:spPr>
          <a:xfrm rot="16200000">
            <a:off x="1255243" y="1664816"/>
            <a:ext cx="1903122" cy="3911244"/>
          </a:xfrm>
          <a:prstGeom prst="rect">
            <a:avLst/>
          </a:prstGeom>
        </p:spPr>
      </p:pic>
      <p:sp>
        <p:nvSpPr>
          <p:cNvPr id="12" name="Rectangle 11"/>
          <p:cNvSpPr/>
          <p:nvPr/>
        </p:nvSpPr>
        <p:spPr>
          <a:xfrm>
            <a:off x="-841196" y="4489124"/>
            <a:ext cx="6096000" cy="215444"/>
          </a:xfrm>
          <a:prstGeom prst="rect">
            <a:avLst/>
          </a:prstGeom>
        </p:spPr>
        <p:txBody>
          <a:bodyPr>
            <a:spAutoFit/>
          </a:bodyPr>
          <a:lstStyle/>
          <a:p>
            <a:pPr algn="ctr"/>
            <a:r>
              <a:rPr lang="en-US" sz="800" dirty="0" smtClean="0"/>
              <a:t>SOURCE: http</a:t>
            </a:r>
            <a:r>
              <a:rPr lang="en-US" sz="800" dirty="0"/>
              <a:t>://www.eng.hmc.edu/NewE80/PDFs/VIshayThermDataSheet.pdf</a:t>
            </a:r>
          </a:p>
        </p:txBody>
      </p:sp>
    </p:spTree>
    <p:extLst>
      <p:ext uri="{BB962C8B-B14F-4D97-AF65-F5344CB8AC3E}">
        <p14:creationId xmlns:p14="http://schemas.microsoft.com/office/powerpoint/2010/main" val="34751321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a:t>
            </a:r>
            <a:endParaRPr lang="en-US" dirty="0"/>
          </a:p>
        </p:txBody>
      </p:sp>
      <p:sp>
        <p:nvSpPr>
          <p:cNvPr id="3" name="Content Placeholder 2"/>
          <p:cNvSpPr>
            <a:spLocks noGrp="1"/>
          </p:cNvSpPr>
          <p:nvPr>
            <p:ph idx="1"/>
          </p:nvPr>
        </p:nvSpPr>
        <p:spPr/>
        <p:txBody>
          <a:bodyPr/>
          <a:lstStyle/>
          <a:p>
            <a:r>
              <a:rPr lang="en-US" dirty="0" smtClean="0">
                <a:solidFill>
                  <a:srgbClr val="FF0000"/>
                </a:solidFill>
              </a:rPr>
              <a:t>How could we calibrate a temperature sensor?</a:t>
            </a:r>
            <a:endParaRPr lang="en-US" dirty="0" smtClean="0">
              <a:solidFill>
                <a:srgbClr val="FF0000"/>
              </a:solidFill>
              <a:sym typeface="Wingdings" panose="05000000000000000000" pitchFamily="2" charset="2"/>
            </a:endParaRP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42</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8719" y="2414166"/>
            <a:ext cx="2427431" cy="2748383"/>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069" y="2414166"/>
            <a:ext cx="2427431" cy="2748383"/>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6369" y="2414166"/>
            <a:ext cx="2427431" cy="2748383"/>
          </a:xfrm>
          <a:prstGeom prst="rect">
            <a:avLst/>
          </a:prstGeom>
        </p:spPr>
      </p:pic>
      <p:sp>
        <p:nvSpPr>
          <p:cNvPr id="11" name="TextBox 10"/>
          <p:cNvSpPr txBox="1"/>
          <p:nvPr/>
        </p:nvSpPr>
        <p:spPr>
          <a:xfrm>
            <a:off x="5410200" y="5314950"/>
            <a:ext cx="1409700" cy="646331"/>
          </a:xfrm>
          <a:prstGeom prst="rect">
            <a:avLst/>
          </a:prstGeom>
          <a:noFill/>
        </p:spPr>
        <p:txBody>
          <a:bodyPr wrap="square" rtlCol="0">
            <a:spAutoFit/>
          </a:bodyPr>
          <a:lstStyle/>
          <a:p>
            <a:pPr algn="ctr"/>
            <a:r>
              <a:rPr lang="en-US" sz="3600" dirty="0" smtClean="0"/>
              <a:t>25 </a:t>
            </a:r>
            <a:r>
              <a:rPr lang="en-US" sz="3600" baseline="30000" dirty="0" err="1" smtClean="0"/>
              <a:t>o</a:t>
            </a:r>
            <a:r>
              <a:rPr lang="en-US" sz="3600" dirty="0" err="1" smtClean="0"/>
              <a:t>C</a:t>
            </a:r>
            <a:endParaRPr lang="en-US" sz="3600" dirty="0"/>
          </a:p>
        </p:txBody>
      </p:sp>
      <p:sp>
        <p:nvSpPr>
          <p:cNvPr id="12" name="TextBox 11"/>
          <p:cNvSpPr txBox="1"/>
          <p:nvPr/>
        </p:nvSpPr>
        <p:spPr>
          <a:xfrm>
            <a:off x="1319934" y="5314950"/>
            <a:ext cx="1409700" cy="646331"/>
          </a:xfrm>
          <a:prstGeom prst="rect">
            <a:avLst/>
          </a:prstGeom>
          <a:noFill/>
        </p:spPr>
        <p:txBody>
          <a:bodyPr wrap="square" rtlCol="0">
            <a:spAutoFit/>
          </a:bodyPr>
          <a:lstStyle/>
          <a:p>
            <a:pPr algn="ctr"/>
            <a:r>
              <a:rPr lang="en-US" sz="3600" dirty="0"/>
              <a:t>0</a:t>
            </a:r>
            <a:r>
              <a:rPr lang="en-US" sz="3600" dirty="0" smtClean="0"/>
              <a:t> </a:t>
            </a:r>
            <a:r>
              <a:rPr lang="en-US" sz="3600" baseline="30000" dirty="0" err="1" smtClean="0"/>
              <a:t>o</a:t>
            </a:r>
            <a:r>
              <a:rPr lang="en-US" sz="3600" dirty="0" err="1" smtClean="0"/>
              <a:t>C</a:t>
            </a:r>
            <a:endParaRPr lang="en-US" sz="3600" dirty="0"/>
          </a:p>
        </p:txBody>
      </p:sp>
      <p:sp>
        <p:nvSpPr>
          <p:cNvPr id="13" name="TextBox 12"/>
          <p:cNvSpPr txBox="1"/>
          <p:nvPr/>
        </p:nvSpPr>
        <p:spPr>
          <a:xfrm>
            <a:off x="9435234" y="5297160"/>
            <a:ext cx="1918566" cy="646331"/>
          </a:xfrm>
          <a:prstGeom prst="rect">
            <a:avLst/>
          </a:prstGeom>
          <a:noFill/>
        </p:spPr>
        <p:txBody>
          <a:bodyPr wrap="square" rtlCol="0">
            <a:spAutoFit/>
          </a:bodyPr>
          <a:lstStyle/>
          <a:p>
            <a:pPr algn="ctr"/>
            <a:r>
              <a:rPr lang="en-US" sz="3600" dirty="0" smtClean="0"/>
              <a:t>100 </a:t>
            </a:r>
            <a:r>
              <a:rPr lang="en-US" sz="3600" baseline="30000" dirty="0" err="1" smtClean="0"/>
              <a:t>o</a:t>
            </a:r>
            <a:r>
              <a:rPr lang="en-US" sz="3600" dirty="0" err="1" smtClean="0"/>
              <a:t>C</a:t>
            </a:r>
            <a:r>
              <a:rPr lang="en-US" sz="3600" dirty="0" smtClean="0"/>
              <a:t>  </a:t>
            </a:r>
            <a:endParaRPr lang="en-US" sz="3600" dirty="0"/>
          </a:p>
        </p:txBody>
      </p:sp>
      <p:sp>
        <p:nvSpPr>
          <p:cNvPr id="14" name="Cube 13"/>
          <p:cNvSpPr/>
          <p:nvPr/>
        </p:nvSpPr>
        <p:spPr>
          <a:xfrm>
            <a:off x="1319934" y="4030824"/>
            <a:ext cx="415560" cy="438539"/>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p:cNvSpPr/>
          <p:nvPr/>
        </p:nvSpPr>
        <p:spPr>
          <a:xfrm>
            <a:off x="1825474" y="4397828"/>
            <a:ext cx="415560" cy="438539"/>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p:cNvSpPr/>
          <p:nvPr/>
        </p:nvSpPr>
        <p:spPr>
          <a:xfrm>
            <a:off x="1927263" y="3666929"/>
            <a:ext cx="415560" cy="438539"/>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9545215" y="4329403"/>
            <a:ext cx="365760" cy="36576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9850835" y="3904860"/>
            <a:ext cx="289249" cy="28769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9944016" y="3307832"/>
            <a:ext cx="289249" cy="28769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9435234" y="3666929"/>
            <a:ext cx="289249" cy="28769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10105268" y="4555913"/>
            <a:ext cx="91440" cy="9144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9957204" y="4277689"/>
            <a:ext cx="182880" cy="18288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a:stretch>
            <a:fillRect/>
          </a:stretch>
        </p:blipFill>
        <p:spPr>
          <a:xfrm>
            <a:off x="7909017" y="322515"/>
            <a:ext cx="2001958" cy="2001958"/>
          </a:xfrm>
          <a:prstGeom prst="rect">
            <a:avLst/>
          </a:prstGeom>
        </p:spPr>
      </p:pic>
      <p:sp>
        <p:nvSpPr>
          <p:cNvPr id="24" name="TextBox 23"/>
          <p:cNvSpPr txBox="1"/>
          <p:nvPr/>
        </p:nvSpPr>
        <p:spPr>
          <a:xfrm>
            <a:off x="9724483" y="622709"/>
            <a:ext cx="2172885" cy="1569660"/>
          </a:xfrm>
          <a:prstGeom prst="rect">
            <a:avLst/>
          </a:prstGeom>
          <a:noFill/>
        </p:spPr>
        <p:txBody>
          <a:bodyPr wrap="square" rtlCol="0">
            <a:spAutoFit/>
          </a:bodyPr>
          <a:lstStyle/>
          <a:p>
            <a:r>
              <a:rPr lang="en-US" sz="1600" dirty="0"/>
              <a:t>Each probe includes an individual NIST-Traceable calibration certificate with test data at 0, 25, 70, and 100°C.</a:t>
            </a:r>
          </a:p>
        </p:txBody>
      </p:sp>
      <p:sp>
        <p:nvSpPr>
          <p:cNvPr id="25" name="Rectangle 24"/>
          <p:cNvSpPr/>
          <p:nvPr/>
        </p:nvSpPr>
        <p:spPr>
          <a:xfrm>
            <a:off x="6938342" y="2189730"/>
            <a:ext cx="3456175" cy="184666"/>
          </a:xfrm>
          <a:prstGeom prst="rect">
            <a:avLst/>
          </a:prstGeom>
        </p:spPr>
        <p:txBody>
          <a:bodyPr wrap="square">
            <a:spAutoFit/>
          </a:bodyPr>
          <a:lstStyle/>
          <a:p>
            <a:pPr algn="ctr"/>
            <a:r>
              <a:rPr lang="en-US" sz="600" dirty="0" smtClean="0"/>
              <a:t>SOURCE: http</a:t>
            </a:r>
            <a:r>
              <a:rPr lang="en-US" sz="600" dirty="0"/>
              <a:t>://www.thermoworks.com/products/calibration/usb_reference.html</a:t>
            </a:r>
          </a:p>
        </p:txBody>
      </p:sp>
    </p:spTree>
    <p:extLst>
      <p:ext uri="{BB962C8B-B14F-4D97-AF65-F5344CB8AC3E}">
        <p14:creationId xmlns:p14="http://schemas.microsoft.com/office/powerpoint/2010/main" val="22554907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the Rate of Temperature Change</a:t>
            </a:r>
            <a:endParaRPr lang="en-US" dirty="0"/>
          </a:p>
        </p:txBody>
      </p:sp>
      <p:sp>
        <p:nvSpPr>
          <p:cNvPr id="3" name="Content Placeholder 2"/>
          <p:cNvSpPr>
            <a:spLocks noGrp="1"/>
          </p:cNvSpPr>
          <p:nvPr>
            <p:ph idx="1"/>
          </p:nvPr>
        </p:nvSpPr>
        <p:spPr>
          <a:xfrm>
            <a:off x="838200" y="998538"/>
            <a:ext cx="6457950" cy="5178425"/>
          </a:xfrm>
        </p:spPr>
        <p:txBody>
          <a:bodyPr/>
          <a:lstStyle/>
          <a:p>
            <a:r>
              <a:rPr lang="en-US" dirty="0" smtClean="0"/>
              <a:t>If a slow sensor is placed into a rocket that is launched to a high altitude, the sensor may not be able to track the rate of temperature change</a:t>
            </a:r>
          </a:p>
          <a:p>
            <a:r>
              <a:rPr lang="en-US" dirty="0" smtClean="0"/>
              <a:t>A critical property of a temperature-measurement device is how quickly it responds to a change in external temperature</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43</a:t>
            </a:fld>
            <a:endParaRPr lang="en-US"/>
          </a:p>
        </p:txBody>
      </p:sp>
      <p:pic>
        <p:nvPicPr>
          <p:cNvPr id="7" name="Picture 6"/>
          <p:cNvPicPr>
            <a:picLocks noChangeAspect="1"/>
          </p:cNvPicPr>
          <p:nvPr/>
        </p:nvPicPr>
        <p:blipFill>
          <a:blip r:embed="rId2"/>
          <a:stretch>
            <a:fillRect/>
          </a:stretch>
        </p:blipFill>
        <p:spPr>
          <a:xfrm>
            <a:off x="7296150" y="1036262"/>
            <a:ext cx="2805113" cy="5140701"/>
          </a:xfrm>
          <a:prstGeom prst="rect">
            <a:avLst/>
          </a:prstGeom>
        </p:spPr>
      </p:pic>
    </p:spTree>
    <p:extLst>
      <p:ext uri="{BB962C8B-B14F-4D97-AF65-F5344CB8AC3E}">
        <p14:creationId xmlns:p14="http://schemas.microsoft.com/office/powerpoint/2010/main" val="11575147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System Step Response</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44</a:t>
            </a:fld>
            <a:endParaRPr lang="en-US"/>
          </a:p>
        </p:txBody>
      </p:sp>
      <p:pic>
        <p:nvPicPr>
          <p:cNvPr id="8" name="Picture 7"/>
          <p:cNvPicPr>
            <a:picLocks noChangeAspect="1"/>
          </p:cNvPicPr>
          <p:nvPr/>
        </p:nvPicPr>
        <p:blipFill>
          <a:blip r:embed="rId2"/>
          <a:stretch>
            <a:fillRect/>
          </a:stretch>
        </p:blipFill>
        <p:spPr>
          <a:xfrm>
            <a:off x="383457" y="2765161"/>
            <a:ext cx="2426418" cy="3773751"/>
          </a:xfrm>
          <a:prstGeom prst="rect">
            <a:avLst/>
          </a:prstGeom>
        </p:spPr>
      </p:pic>
      <p:pic>
        <p:nvPicPr>
          <p:cNvPr id="3" name="Picture 2"/>
          <p:cNvPicPr>
            <a:picLocks noChangeAspect="1"/>
          </p:cNvPicPr>
          <p:nvPr/>
        </p:nvPicPr>
        <p:blipFill>
          <a:blip r:embed="rId3"/>
          <a:stretch>
            <a:fillRect/>
          </a:stretch>
        </p:blipFill>
        <p:spPr>
          <a:xfrm>
            <a:off x="9378485" y="2765161"/>
            <a:ext cx="2432515" cy="3755461"/>
          </a:xfrm>
          <a:prstGeom prst="rect">
            <a:avLst/>
          </a:prstGeom>
        </p:spPr>
      </p:pic>
      <p:pic>
        <p:nvPicPr>
          <p:cNvPr id="11" name="Picture 10"/>
          <p:cNvPicPr>
            <a:picLocks noChangeAspect="1"/>
          </p:cNvPicPr>
          <p:nvPr/>
        </p:nvPicPr>
        <p:blipFill>
          <a:blip r:embed="rId4"/>
          <a:stretch>
            <a:fillRect/>
          </a:stretch>
        </p:blipFill>
        <p:spPr>
          <a:xfrm>
            <a:off x="2997200" y="1576817"/>
            <a:ext cx="6115050" cy="4657725"/>
          </a:xfrm>
          <a:prstGeom prst="rect">
            <a:avLst/>
          </a:prstGeom>
        </p:spPr>
      </p:pic>
      <p:sp>
        <p:nvSpPr>
          <p:cNvPr id="7" name="Oval 6"/>
          <p:cNvSpPr/>
          <p:nvPr/>
        </p:nvSpPr>
        <p:spPr>
          <a:xfrm>
            <a:off x="4876800" y="5848350"/>
            <a:ext cx="533400" cy="50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49631" y="5894685"/>
            <a:ext cx="3516311" cy="461665"/>
          </a:xfrm>
          <a:prstGeom prst="rect">
            <a:avLst/>
          </a:prstGeom>
          <a:noFill/>
        </p:spPr>
        <p:txBody>
          <a:bodyPr wrap="square" rtlCol="0">
            <a:spAutoFit/>
          </a:bodyPr>
          <a:lstStyle/>
          <a:p>
            <a:pPr algn="ctr"/>
            <a:r>
              <a:rPr lang="en-US" sz="2400" dirty="0" smtClean="0">
                <a:solidFill>
                  <a:srgbClr val="FF0000"/>
                </a:solidFill>
              </a:rPr>
              <a:t>Thermal Time Constant</a:t>
            </a:r>
            <a:endParaRPr lang="en-US" sz="2400" dirty="0">
              <a:solidFill>
                <a:srgbClr val="FF0000"/>
              </a:solidFill>
            </a:endParaRPr>
          </a:p>
        </p:txBody>
      </p:sp>
      <p:sp>
        <p:nvSpPr>
          <p:cNvPr id="15" name="TextBox 14"/>
          <p:cNvSpPr txBox="1"/>
          <p:nvPr/>
        </p:nvSpPr>
        <p:spPr>
          <a:xfrm>
            <a:off x="5410200" y="3810000"/>
            <a:ext cx="3200400" cy="1477328"/>
          </a:xfrm>
          <a:prstGeom prst="rect">
            <a:avLst/>
          </a:prstGeom>
          <a:noFill/>
        </p:spPr>
        <p:txBody>
          <a:bodyPr wrap="square" rtlCol="0">
            <a:spAutoFit/>
          </a:bodyPr>
          <a:lstStyle/>
          <a:p>
            <a:pPr algn="ctr"/>
            <a:r>
              <a:rPr lang="en-US" dirty="0" smtClean="0">
                <a:solidFill>
                  <a:srgbClr val="FF0000"/>
                </a:solidFill>
              </a:rPr>
              <a:t>The thermal time constant can be measured as the time it takes to get to (1/e) of the final temperature</a:t>
            </a:r>
          </a:p>
          <a:p>
            <a:pPr algn="ctr"/>
            <a:r>
              <a:rPr lang="en-US" dirty="0" smtClean="0">
                <a:solidFill>
                  <a:srgbClr val="FF0000"/>
                </a:solidFill>
              </a:rPr>
              <a:t>100 (1-(1/e)) = 63 </a:t>
            </a:r>
            <a:r>
              <a:rPr lang="en-US" baseline="30000" dirty="0" err="1" smtClean="0">
                <a:solidFill>
                  <a:srgbClr val="FF0000"/>
                </a:solidFill>
              </a:rPr>
              <a:t>o</a:t>
            </a:r>
            <a:r>
              <a:rPr lang="en-US" dirty="0" err="1" smtClean="0">
                <a:solidFill>
                  <a:srgbClr val="FF0000"/>
                </a:solidFill>
              </a:rPr>
              <a:t>C</a:t>
            </a:r>
            <a:endParaRPr lang="en-US" dirty="0">
              <a:solidFill>
                <a:srgbClr val="FF0000"/>
              </a:solidFill>
            </a:endParaRPr>
          </a:p>
        </p:txBody>
      </p:sp>
      <p:pic>
        <p:nvPicPr>
          <p:cNvPr id="19" name="Picture 18"/>
          <p:cNvPicPr>
            <a:picLocks noChangeAspect="1"/>
          </p:cNvPicPr>
          <p:nvPr/>
        </p:nvPicPr>
        <p:blipFill>
          <a:blip r:embed="rId5"/>
          <a:stretch>
            <a:fillRect/>
          </a:stretch>
        </p:blipFill>
        <p:spPr>
          <a:xfrm>
            <a:off x="4357222" y="701675"/>
            <a:ext cx="4408720" cy="1061692"/>
          </a:xfrm>
          <a:prstGeom prst="rect">
            <a:avLst/>
          </a:prstGeom>
          <a:ln w="38100">
            <a:solidFill>
              <a:srgbClr val="00B050"/>
            </a:solidFill>
          </a:ln>
        </p:spPr>
      </p:pic>
      <p:sp>
        <p:nvSpPr>
          <p:cNvPr id="20" name="Rectangle 19"/>
          <p:cNvSpPr/>
          <p:nvPr/>
        </p:nvSpPr>
        <p:spPr>
          <a:xfrm>
            <a:off x="8450316" y="968561"/>
            <a:ext cx="45720"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3508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SUMMARY</a:t>
            </a:r>
          </a:p>
        </p:txBody>
      </p:sp>
      <p:sp>
        <p:nvSpPr>
          <p:cNvPr id="14339" name="Content Placeholder 2"/>
          <p:cNvSpPr>
            <a:spLocks noGrp="1"/>
          </p:cNvSpPr>
          <p:nvPr>
            <p:ph idx="1"/>
          </p:nvPr>
        </p:nvSpPr>
        <p:spPr>
          <a:xfrm>
            <a:off x="838200" y="1012825"/>
            <a:ext cx="10515600" cy="5343525"/>
          </a:xfrm>
        </p:spPr>
        <p:txBody>
          <a:bodyPr/>
          <a:lstStyle/>
          <a:p>
            <a:pPr lvl="1" eaLnBrk="1" hangingPunct="1"/>
            <a:r>
              <a:rPr lang="en-US" altLang="en-US" sz="3200" dirty="0" smtClean="0"/>
              <a:t>Measuring Temperature</a:t>
            </a:r>
          </a:p>
          <a:p>
            <a:pPr lvl="1" eaLnBrk="1" hangingPunct="1"/>
            <a:r>
              <a:rPr lang="en-US" altLang="en-US" sz="3200" dirty="0" smtClean="0"/>
              <a:t>Types of Temperature Sensors</a:t>
            </a:r>
          </a:p>
          <a:p>
            <a:pPr lvl="2" eaLnBrk="1" hangingPunct="1"/>
            <a:r>
              <a:rPr lang="en-US" altLang="en-US" sz="2800" dirty="0" smtClean="0"/>
              <a:t>Thermistor</a:t>
            </a:r>
          </a:p>
          <a:p>
            <a:pPr lvl="2" eaLnBrk="1" hangingPunct="1"/>
            <a:r>
              <a:rPr lang="en-US" altLang="en-US" sz="2800" dirty="0" smtClean="0"/>
              <a:t>Integrated Silicon Linear Sensor</a:t>
            </a:r>
          </a:p>
          <a:p>
            <a:pPr lvl="2" eaLnBrk="1" hangingPunct="1"/>
            <a:r>
              <a:rPr lang="en-US" altLang="en-US" sz="2800" dirty="0"/>
              <a:t>Thermocouple</a:t>
            </a:r>
          </a:p>
          <a:p>
            <a:pPr lvl="2" eaLnBrk="1" hangingPunct="1"/>
            <a:r>
              <a:rPr lang="en-US" altLang="en-US" sz="2800" dirty="0" smtClean="0"/>
              <a:t>Resistive Temperature Detector (RTD)</a:t>
            </a:r>
          </a:p>
          <a:p>
            <a:pPr lvl="1" eaLnBrk="1" hangingPunct="1"/>
            <a:r>
              <a:rPr lang="en-US" altLang="en-US" sz="3200" dirty="0"/>
              <a:t>Choosing a Temperature Sensor</a:t>
            </a:r>
          </a:p>
          <a:p>
            <a:pPr lvl="1" eaLnBrk="1" hangingPunct="1"/>
            <a:r>
              <a:rPr lang="en-US" altLang="en-US" sz="3200" dirty="0" smtClean="0"/>
              <a:t>Calibrating Temperature Sensors</a:t>
            </a:r>
          </a:p>
          <a:p>
            <a:pPr lvl="1" eaLnBrk="1" hangingPunct="1"/>
            <a:r>
              <a:rPr lang="en-US" altLang="en-US" sz="3200" dirty="0" smtClean="0"/>
              <a:t>Thermal System Transient Response</a:t>
            </a:r>
          </a:p>
          <a:p>
            <a:pPr lvl="1" eaLnBrk="1" hangingPunct="1"/>
            <a:endParaRPr lang="en-US" altLang="en-US" sz="3200" dirty="0" smtClean="0"/>
          </a:p>
          <a:p>
            <a:pPr lvl="1" eaLnBrk="1" hangingPunct="1"/>
            <a:endParaRPr lang="en-US" altLang="en-US" sz="3200" dirty="0" smtClean="0"/>
          </a:p>
        </p:txBody>
      </p:sp>
      <p:sp>
        <p:nvSpPr>
          <p:cNvPr id="10" name="Date Placeholder 9"/>
          <p:cNvSpPr>
            <a:spLocks noGrp="1"/>
          </p:cNvSpPr>
          <p:nvPr>
            <p:ph type="dt" sz="quarter" idx="10"/>
          </p:nvPr>
        </p:nvSpPr>
        <p:spPr/>
        <p:txBody>
          <a:bodyPr/>
          <a:lstStyle/>
          <a:p>
            <a:pPr>
              <a:defRPr/>
            </a:pPr>
            <a:r>
              <a:rPr lang="en-US" dirty="0"/>
              <a:t>ENGR 106 Lecture </a:t>
            </a:r>
            <a:r>
              <a:rPr lang="en-US" dirty="0" smtClean="0"/>
              <a:t>3</a:t>
            </a:r>
            <a:endParaRPr lang="en-US" dirty="0"/>
          </a:p>
        </p:txBody>
      </p:sp>
      <p:sp>
        <p:nvSpPr>
          <p:cNvPr id="11" name="Footer Placeholder 10"/>
          <p:cNvSpPr>
            <a:spLocks noGrp="1"/>
          </p:cNvSpPr>
          <p:nvPr>
            <p:ph type="ftr" sz="quarter" idx="11"/>
          </p:nvPr>
        </p:nvSpPr>
        <p:spPr/>
        <p:txBody>
          <a:bodyPr/>
          <a:lstStyle/>
          <a:p>
            <a:pPr>
              <a:defRPr/>
            </a:pPr>
            <a:r>
              <a:rPr lang="en-US" dirty="0" smtClean="0"/>
              <a:t>Failure</a:t>
            </a:r>
            <a:endParaRPr lang="en-US" dirty="0"/>
          </a:p>
        </p:txBody>
      </p:sp>
      <p:sp>
        <p:nvSpPr>
          <p:cNvPr id="12" name="Slide Number Placeholder 11"/>
          <p:cNvSpPr>
            <a:spLocks noGrp="1"/>
          </p:cNvSpPr>
          <p:nvPr>
            <p:ph type="sldNum" sz="quarter" idx="12"/>
          </p:nvPr>
        </p:nvSpPr>
        <p:spPr/>
        <p:txBody>
          <a:bodyPr/>
          <a:lstStyle/>
          <a:p>
            <a:pPr>
              <a:defRPr/>
            </a:pPr>
            <a:fld id="{44A06FD0-80BF-4F80-8A16-1CFD5252C016}" type="slidenum">
              <a:rPr lang="en-US"/>
              <a:pPr>
                <a:defRPr/>
              </a:pPr>
              <a:t>45</a:t>
            </a:fld>
            <a:endParaRPr lang="en-US" dirty="0"/>
          </a:p>
        </p:txBody>
      </p:sp>
    </p:spTree>
    <p:extLst>
      <p:ext uri="{BB962C8B-B14F-4D97-AF65-F5344CB8AC3E}">
        <p14:creationId xmlns:p14="http://schemas.microsoft.com/office/powerpoint/2010/main" val="761425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Temperature?</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dirty="0"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5</a:t>
            </a:fld>
            <a:endParaRPr lang="en-US"/>
          </a:p>
        </p:txBody>
      </p:sp>
      <p:sp>
        <p:nvSpPr>
          <p:cNvPr id="8" name="TextBox 7"/>
          <p:cNvSpPr txBox="1"/>
          <p:nvPr/>
        </p:nvSpPr>
        <p:spPr>
          <a:xfrm>
            <a:off x="2969171" y="951880"/>
            <a:ext cx="6253655" cy="369332"/>
          </a:xfrm>
          <a:prstGeom prst="rect">
            <a:avLst/>
          </a:prstGeom>
          <a:noFill/>
        </p:spPr>
        <p:txBody>
          <a:bodyPr wrap="square" rtlCol="0">
            <a:spAutoFit/>
          </a:bodyPr>
          <a:lstStyle/>
          <a:p>
            <a:pPr algn="ctr"/>
            <a:r>
              <a:rPr lang="en-US" b="1" dirty="0" smtClean="0"/>
              <a:t>A </a:t>
            </a:r>
            <a:r>
              <a:rPr lang="en-US" b="1" u="sng" dirty="0" smtClean="0">
                <a:solidFill>
                  <a:srgbClr val="FF0000"/>
                </a:solidFill>
              </a:rPr>
              <a:t>SIMPLIFIED </a:t>
            </a:r>
            <a:r>
              <a:rPr lang="en-US" b="1" dirty="0" smtClean="0"/>
              <a:t>DESCRIPTION OF TEMPERATURE</a:t>
            </a:r>
            <a:endParaRPr lang="en-US" b="1" u="sng" dirty="0"/>
          </a:p>
        </p:txBody>
      </p:sp>
      <p:sp>
        <p:nvSpPr>
          <p:cNvPr id="9" name="TextBox 8"/>
          <p:cNvSpPr txBox="1"/>
          <p:nvPr/>
        </p:nvSpPr>
        <p:spPr>
          <a:xfrm>
            <a:off x="388884" y="4866557"/>
            <a:ext cx="11561378" cy="1508105"/>
          </a:xfrm>
          <a:prstGeom prst="rect">
            <a:avLst/>
          </a:prstGeom>
          <a:noFill/>
        </p:spPr>
        <p:txBody>
          <a:bodyPr wrap="square" rtlCol="0">
            <a:spAutoFit/>
          </a:bodyPr>
          <a:lstStyle/>
          <a:p>
            <a:pPr algn="ctr"/>
            <a:r>
              <a:rPr lang="en-US" sz="2400" dirty="0"/>
              <a:t>"Temperature is a measure of the tendency of an object to spontaneously give up energy to its surroundings. When two objects are in thermal contact, the one that tends to spontaneously lose energy is at the higher temperature</a:t>
            </a:r>
            <a:r>
              <a:rPr lang="en-US" sz="2400" dirty="0" smtClean="0"/>
              <a:t>.“</a:t>
            </a:r>
          </a:p>
          <a:p>
            <a:pPr algn="ctr"/>
            <a:r>
              <a:rPr lang="en-US" sz="2000" dirty="0" smtClean="0"/>
              <a:t>(</a:t>
            </a:r>
            <a:r>
              <a:rPr lang="en-US" sz="2000" dirty="0"/>
              <a:t>Schroeder, Daniel V. An Introduction to Thermal Physics, 1st  Edition (</a:t>
            </a:r>
            <a:r>
              <a:rPr lang="en-US" sz="2000" dirty="0" err="1"/>
              <a:t>Ch</a:t>
            </a:r>
            <a:r>
              <a:rPr lang="en-US" sz="2000" dirty="0"/>
              <a:t>, 1). Addison-Wesley</a:t>
            </a:r>
            <a:r>
              <a:rPr lang="en-US" sz="2000" dirty="0" smtClean="0"/>
              <a:t>.)</a:t>
            </a:r>
            <a:endParaRPr lang="en-US" sz="2000" dirty="0"/>
          </a:p>
        </p:txBody>
      </p:sp>
      <p:sp>
        <p:nvSpPr>
          <p:cNvPr id="10" name="Rectangle 9"/>
          <p:cNvSpPr/>
          <p:nvPr/>
        </p:nvSpPr>
        <p:spPr>
          <a:xfrm>
            <a:off x="533400" y="-1546009"/>
            <a:ext cx="6096000" cy="646331"/>
          </a:xfrm>
          <a:prstGeom prst="rect">
            <a:avLst/>
          </a:prstGeom>
        </p:spPr>
        <p:txBody>
          <a:bodyPr>
            <a:spAutoFit/>
          </a:bodyPr>
          <a:lstStyle/>
          <a:p>
            <a:r>
              <a:rPr lang="en-US" dirty="0"/>
              <a:t>units</a:t>
            </a:r>
          </a:p>
          <a:p>
            <a:endParaRPr lang="en-US" dirty="0"/>
          </a:p>
        </p:txBody>
      </p:sp>
      <p:sp>
        <p:nvSpPr>
          <p:cNvPr id="11" name="Rectangle 10"/>
          <p:cNvSpPr/>
          <p:nvPr/>
        </p:nvSpPr>
        <p:spPr>
          <a:xfrm>
            <a:off x="2099442" y="4323966"/>
            <a:ext cx="7882758" cy="261610"/>
          </a:xfrm>
          <a:prstGeom prst="rect">
            <a:avLst/>
          </a:prstGeom>
        </p:spPr>
        <p:txBody>
          <a:bodyPr wrap="square">
            <a:spAutoFit/>
          </a:bodyPr>
          <a:lstStyle/>
          <a:p>
            <a:pPr algn="ctr"/>
            <a:r>
              <a:rPr lang="en-US" sz="1050" dirty="0" smtClean="0"/>
              <a:t>SOURCE: http</a:t>
            </a:r>
            <a:r>
              <a:rPr lang="en-US" sz="1050" dirty="0"/>
              <a:t>://hyperphysics.phy-astr.gsu.edu/hbase/thermo/temper2.html#c1</a:t>
            </a:r>
          </a:p>
        </p:txBody>
      </p:sp>
      <p:pic>
        <p:nvPicPr>
          <p:cNvPr id="5122" name="Picture 2" descr="http://hyperphysics.phy-astr.gsu.edu/hbase/thermo/imgheat/tempge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276267"/>
            <a:ext cx="4101116" cy="3092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12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Temperature with Rockets</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6</a:t>
            </a:fld>
            <a:endParaRPr lang="en-US"/>
          </a:p>
        </p:txBody>
      </p:sp>
      <p:pic>
        <p:nvPicPr>
          <p:cNvPr id="7" name="Picture 6"/>
          <p:cNvPicPr>
            <a:picLocks noChangeAspect="1"/>
          </p:cNvPicPr>
          <p:nvPr/>
        </p:nvPicPr>
        <p:blipFill>
          <a:blip r:embed="rId2"/>
          <a:stretch>
            <a:fillRect/>
          </a:stretch>
        </p:blipFill>
        <p:spPr>
          <a:xfrm>
            <a:off x="5824537" y="897003"/>
            <a:ext cx="6138863" cy="5264019"/>
          </a:xfrm>
          <a:prstGeom prst="rect">
            <a:avLst/>
          </a:prstGeom>
        </p:spPr>
      </p:pic>
      <p:pic>
        <p:nvPicPr>
          <p:cNvPr id="8" name="Picture 7"/>
          <p:cNvPicPr>
            <a:picLocks noChangeAspect="1"/>
          </p:cNvPicPr>
          <p:nvPr/>
        </p:nvPicPr>
        <p:blipFill>
          <a:blip r:embed="rId3"/>
          <a:stretch>
            <a:fillRect/>
          </a:stretch>
        </p:blipFill>
        <p:spPr>
          <a:xfrm>
            <a:off x="242504" y="1410080"/>
            <a:ext cx="5448683" cy="4237864"/>
          </a:xfrm>
          <a:prstGeom prst="rect">
            <a:avLst/>
          </a:prstGeom>
        </p:spPr>
      </p:pic>
      <p:sp>
        <p:nvSpPr>
          <p:cNvPr id="3" name="TextBox 2"/>
          <p:cNvSpPr txBox="1"/>
          <p:nvPr/>
        </p:nvSpPr>
        <p:spPr>
          <a:xfrm>
            <a:off x="195368" y="5647944"/>
            <a:ext cx="5448683" cy="646331"/>
          </a:xfrm>
          <a:prstGeom prst="rect">
            <a:avLst/>
          </a:prstGeom>
          <a:noFill/>
        </p:spPr>
        <p:txBody>
          <a:bodyPr wrap="square" rtlCol="0">
            <a:spAutoFit/>
          </a:bodyPr>
          <a:lstStyle/>
          <a:p>
            <a:pPr algn="ctr"/>
            <a:r>
              <a:rPr lang="en-US" b="1" dirty="0" smtClean="0">
                <a:solidFill>
                  <a:srgbClr val="FF0000"/>
                </a:solidFill>
              </a:rPr>
              <a:t>What are desirable characteristics of a temperature sensor?</a:t>
            </a:r>
            <a:endParaRPr lang="en-US" b="1" dirty="0">
              <a:solidFill>
                <a:srgbClr val="FF0000"/>
              </a:solidFill>
            </a:endParaRPr>
          </a:p>
        </p:txBody>
      </p:sp>
    </p:spTree>
    <p:extLst>
      <p:ext uri="{BB962C8B-B14F-4D97-AF65-F5344CB8AC3E}">
        <p14:creationId xmlns:p14="http://schemas.microsoft.com/office/powerpoint/2010/main" val="4077195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Desirable Temperature Sensor Characteristics</a:t>
            </a:r>
            <a:endParaRPr lang="en-US" dirty="0"/>
          </a:p>
        </p:txBody>
      </p:sp>
      <p:sp>
        <p:nvSpPr>
          <p:cNvPr id="4" name="Date Placeholder 3"/>
          <p:cNvSpPr>
            <a:spLocks noGrp="1"/>
          </p:cNvSpPr>
          <p:nvPr>
            <p:ph type="dt" sz="half" idx="10"/>
          </p:nvPr>
        </p:nvSpPr>
        <p:spPr/>
        <p:txBody>
          <a:bodyPr/>
          <a:lstStyle/>
          <a:p>
            <a:pPr>
              <a:defRPr/>
            </a:pPr>
            <a:r>
              <a:rPr lang="en-US" dirty="0" smtClean="0"/>
              <a:t>ENGINEERING 80</a:t>
            </a:r>
            <a:endParaRPr lang="en-US" dirty="0"/>
          </a:p>
        </p:txBody>
      </p:sp>
      <p:sp>
        <p:nvSpPr>
          <p:cNvPr id="5" name="Footer Placeholder 4"/>
          <p:cNvSpPr>
            <a:spLocks noGrp="1"/>
          </p:cNvSpPr>
          <p:nvPr>
            <p:ph type="ftr" sz="quarter" idx="11"/>
          </p:nvPr>
        </p:nvSpPr>
        <p:spPr/>
        <p:txBody>
          <a:bodyPr/>
          <a:lstStyle/>
          <a:p>
            <a:pPr>
              <a:defRPr/>
            </a:pPr>
            <a:r>
              <a:rPr lang="en-US" dirty="0"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7</a:t>
            </a:fld>
            <a:endParaRPr lang="en-US"/>
          </a:p>
        </p:txBody>
      </p:sp>
      <p:sp>
        <p:nvSpPr>
          <p:cNvPr id="7" name="TextBox 6"/>
          <p:cNvSpPr txBox="1"/>
          <p:nvPr/>
        </p:nvSpPr>
        <p:spPr>
          <a:xfrm>
            <a:off x="4730282" y="987055"/>
            <a:ext cx="2573215" cy="707886"/>
          </a:xfrm>
          <a:prstGeom prst="rect">
            <a:avLst/>
          </a:prstGeom>
          <a:noFill/>
          <a:ln w="28575">
            <a:solidFill>
              <a:schemeClr val="tx1"/>
            </a:solidFill>
          </a:ln>
        </p:spPr>
        <p:txBody>
          <a:bodyPr wrap="square" rtlCol="0">
            <a:spAutoFit/>
          </a:bodyPr>
          <a:lstStyle/>
          <a:p>
            <a:pPr algn="ctr"/>
            <a:r>
              <a:rPr lang="en-US" sz="4000" b="1" dirty="0" smtClean="0"/>
              <a:t>ACCURATE</a:t>
            </a:r>
            <a:endParaRPr lang="en-US" sz="4000" b="1" dirty="0"/>
          </a:p>
        </p:txBody>
      </p:sp>
      <p:sp>
        <p:nvSpPr>
          <p:cNvPr id="8" name="TextBox 7"/>
          <p:cNvSpPr txBox="1"/>
          <p:nvPr/>
        </p:nvSpPr>
        <p:spPr>
          <a:xfrm>
            <a:off x="8472827" y="1374163"/>
            <a:ext cx="3417277" cy="707886"/>
          </a:xfrm>
          <a:prstGeom prst="rect">
            <a:avLst/>
          </a:prstGeom>
          <a:noFill/>
          <a:ln w="28575">
            <a:solidFill>
              <a:schemeClr val="tx1"/>
            </a:solidFill>
          </a:ln>
        </p:spPr>
        <p:txBody>
          <a:bodyPr wrap="square" rtlCol="0">
            <a:spAutoFit/>
          </a:bodyPr>
          <a:lstStyle/>
          <a:p>
            <a:pPr algn="ctr"/>
            <a:r>
              <a:rPr lang="en-US" sz="4000" b="1" dirty="0" smtClean="0"/>
              <a:t>REPEATABLE</a:t>
            </a:r>
            <a:endParaRPr lang="en-US" sz="4000" b="1" dirty="0"/>
          </a:p>
        </p:txBody>
      </p:sp>
      <p:sp>
        <p:nvSpPr>
          <p:cNvPr id="9" name="TextBox 8"/>
          <p:cNvSpPr txBox="1"/>
          <p:nvPr/>
        </p:nvSpPr>
        <p:spPr>
          <a:xfrm>
            <a:off x="8472827" y="2551252"/>
            <a:ext cx="3475945" cy="1938992"/>
          </a:xfrm>
          <a:prstGeom prst="rect">
            <a:avLst/>
          </a:prstGeom>
          <a:noFill/>
          <a:ln w="28575">
            <a:solidFill>
              <a:schemeClr val="tx1"/>
            </a:solidFill>
          </a:ln>
        </p:spPr>
        <p:txBody>
          <a:bodyPr wrap="square" rtlCol="0">
            <a:spAutoFit/>
          </a:bodyPr>
          <a:lstStyle/>
          <a:p>
            <a:pPr algn="ctr"/>
            <a:r>
              <a:rPr lang="en-US" sz="4000" b="1" dirty="0" smtClean="0"/>
              <a:t>WIDE TEMPERATURE RANGE</a:t>
            </a:r>
            <a:endParaRPr lang="en-US" sz="4000" b="1" dirty="0"/>
          </a:p>
        </p:txBody>
      </p:sp>
      <p:sp>
        <p:nvSpPr>
          <p:cNvPr id="10" name="TextBox 9"/>
          <p:cNvSpPr txBox="1"/>
          <p:nvPr/>
        </p:nvSpPr>
        <p:spPr>
          <a:xfrm>
            <a:off x="346708" y="2549840"/>
            <a:ext cx="3060469" cy="1323439"/>
          </a:xfrm>
          <a:prstGeom prst="rect">
            <a:avLst/>
          </a:prstGeom>
          <a:noFill/>
          <a:ln w="28575">
            <a:solidFill>
              <a:schemeClr val="tx1"/>
            </a:solidFill>
          </a:ln>
        </p:spPr>
        <p:txBody>
          <a:bodyPr wrap="square" rtlCol="0">
            <a:spAutoFit/>
          </a:bodyPr>
          <a:lstStyle/>
          <a:p>
            <a:pPr algn="ctr"/>
            <a:r>
              <a:rPr lang="en-US" sz="4000" b="1" dirty="0" smtClean="0"/>
              <a:t>EASY CALIBRATION</a:t>
            </a:r>
            <a:endParaRPr lang="en-US" sz="4000" b="1" dirty="0"/>
          </a:p>
        </p:txBody>
      </p:sp>
      <p:sp>
        <p:nvSpPr>
          <p:cNvPr id="11" name="TextBox 10"/>
          <p:cNvSpPr txBox="1"/>
          <p:nvPr/>
        </p:nvSpPr>
        <p:spPr>
          <a:xfrm>
            <a:off x="348093" y="1088755"/>
            <a:ext cx="3059084" cy="1323439"/>
          </a:xfrm>
          <a:prstGeom prst="rect">
            <a:avLst/>
          </a:prstGeom>
          <a:noFill/>
          <a:ln w="28575">
            <a:solidFill>
              <a:schemeClr val="tx1"/>
            </a:solidFill>
          </a:ln>
        </p:spPr>
        <p:txBody>
          <a:bodyPr wrap="square" rtlCol="0">
            <a:spAutoFit/>
          </a:bodyPr>
          <a:lstStyle/>
          <a:p>
            <a:pPr algn="ctr"/>
            <a:r>
              <a:rPr lang="en-US" sz="4000" b="1" dirty="0" smtClean="0"/>
              <a:t>FAST RESPONSE</a:t>
            </a:r>
            <a:endParaRPr lang="en-US" sz="4000" b="1" dirty="0"/>
          </a:p>
        </p:txBody>
      </p:sp>
      <p:sp>
        <p:nvSpPr>
          <p:cNvPr id="12" name="TextBox 11"/>
          <p:cNvSpPr txBox="1"/>
          <p:nvPr/>
        </p:nvSpPr>
        <p:spPr>
          <a:xfrm>
            <a:off x="1253729" y="5016834"/>
            <a:ext cx="9526320" cy="1323439"/>
          </a:xfrm>
          <a:prstGeom prst="rect">
            <a:avLst/>
          </a:prstGeom>
          <a:noFill/>
          <a:ln w="28575">
            <a:solidFill>
              <a:schemeClr val="tx1"/>
            </a:solidFill>
          </a:ln>
        </p:spPr>
        <p:txBody>
          <a:bodyPr wrap="square" rtlCol="0">
            <a:spAutoFit/>
          </a:bodyPr>
          <a:lstStyle/>
          <a:p>
            <a:pPr algn="ctr"/>
            <a:r>
              <a:rPr lang="en-US" sz="4000" b="1" dirty="0" smtClean="0"/>
              <a:t>SIMPLE RELATIONSHIP</a:t>
            </a:r>
          </a:p>
          <a:p>
            <a:pPr algn="ctr"/>
            <a:r>
              <a:rPr lang="en-US" sz="4000" b="1" dirty="0"/>
              <a:t>SENSOR OUTPUT </a:t>
            </a:r>
            <a:r>
              <a:rPr lang="en-US" sz="4000" b="1" dirty="0">
                <a:sym typeface="Wingdings" panose="05000000000000000000" pitchFamily="2" charset="2"/>
              </a:rPr>
              <a:t> </a:t>
            </a:r>
            <a:r>
              <a:rPr lang="en-US" sz="4000" b="1" dirty="0" smtClean="0">
                <a:sym typeface="Wingdings" panose="05000000000000000000" pitchFamily="2" charset="2"/>
              </a:rPr>
              <a:t>TEMPERATURE</a:t>
            </a:r>
            <a:endParaRPr lang="en-US" sz="4000" b="1" dirty="0"/>
          </a:p>
        </p:txBody>
      </p:sp>
      <p:sp>
        <p:nvSpPr>
          <p:cNvPr id="13" name="TextBox 12"/>
          <p:cNvSpPr txBox="1"/>
          <p:nvPr/>
        </p:nvSpPr>
        <p:spPr>
          <a:xfrm>
            <a:off x="4046774" y="2846182"/>
            <a:ext cx="3940233" cy="1323439"/>
          </a:xfrm>
          <a:prstGeom prst="rect">
            <a:avLst/>
          </a:prstGeom>
          <a:solidFill>
            <a:srgbClr val="FFC000"/>
          </a:solidFill>
          <a:ln w="38100">
            <a:solidFill>
              <a:schemeClr val="accent1"/>
            </a:solidFill>
          </a:ln>
        </p:spPr>
        <p:txBody>
          <a:bodyPr wrap="square" rtlCol="0">
            <a:spAutoFit/>
          </a:bodyPr>
          <a:lstStyle/>
          <a:p>
            <a:pPr algn="ctr"/>
            <a:r>
              <a:rPr lang="en-US" sz="4000" b="1" dirty="0" smtClean="0"/>
              <a:t>TEMPERATURE SENSOR</a:t>
            </a:r>
            <a:endParaRPr lang="en-US" sz="4000" b="1" dirty="0"/>
          </a:p>
        </p:txBody>
      </p:sp>
      <p:sp>
        <p:nvSpPr>
          <p:cNvPr id="14" name="TextBox 13"/>
          <p:cNvSpPr txBox="1"/>
          <p:nvPr/>
        </p:nvSpPr>
        <p:spPr>
          <a:xfrm>
            <a:off x="348093" y="4062728"/>
            <a:ext cx="3060469" cy="707886"/>
          </a:xfrm>
          <a:prstGeom prst="rect">
            <a:avLst/>
          </a:prstGeom>
          <a:noFill/>
          <a:ln w="28575">
            <a:solidFill>
              <a:schemeClr val="tx1"/>
            </a:solidFill>
          </a:ln>
        </p:spPr>
        <p:txBody>
          <a:bodyPr wrap="square" rtlCol="0">
            <a:spAutoFit/>
          </a:bodyPr>
          <a:lstStyle/>
          <a:p>
            <a:pPr algn="ctr"/>
            <a:r>
              <a:rPr lang="en-US" sz="4000" b="1" dirty="0" smtClean="0"/>
              <a:t>COST</a:t>
            </a:r>
            <a:endParaRPr lang="en-US" sz="4000" b="1" dirty="0"/>
          </a:p>
        </p:txBody>
      </p:sp>
      <p:cxnSp>
        <p:nvCxnSpPr>
          <p:cNvPr id="15" name="Straight Arrow Connector 14"/>
          <p:cNvCxnSpPr>
            <a:stCxn id="11" idx="3"/>
          </p:cNvCxnSpPr>
          <p:nvPr/>
        </p:nvCxnSpPr>
        <p:spPr>
          <a:xfrm>
            <a:off x="3407177" y="1750475"/>
            <a:ext cx="631423" cy="11089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3" idx="1"/>
          </p:cNvCxnSpPr>
          <p:nvPr/>
        </p:nvCxnSpPr>
        <p:spPr>
          <a:xfrm>
            <a:off x="3408562" y="3211560"/>
            <a:ext cx="638212" cy="2963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408562" y="4169621"/>
            <a:ext cx="638212" cy="1854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a:endCxn id="13" idx="0"/>
          </p:cNvCxnSpPr>
          <p:nvPr/>
        </p:nvCxnSpPr>
        <p:spPr>
          <a:xfrm>
            <a:off x="6016890" y="1694941"/>
            <a:ext cx="1" cy="11512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1"/>
          </p:cNvCxnSpPr>
          <p:nvPr/>
        </p:nvCxnSpPr>
        <p:spPr>
          <a:xfrm flipH="1">
            <a:off x="7953970" y="1728106"/>
            <a:ext cx="518857" cy="11100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1"/>
            <a:endCxn id="13" idx="3"/>
          </p:cNvCxnSpPr>
          <p:nvPr/>
        </p:nvCxnSpPr>
        <p:spPr>
          <a:xfrm flipH="1" flipV="1">
            <a:off x="7987007" y="3507902"/>
            <a:ext cx="485820" cy="128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0"/>
          </p:cNvCxnSpPr>
          <p:nvPr/>
        </p:nvCxnSpPr>
        <p:spPr>
          <a:xfrm flipV="1">
            <a:off x="6016889" y="4157381"/>
            <a:ext cx="1" cy="8594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371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Thermistor </a:t>
            </a:r>
            <a:endParaRPr lang="en-US" dirty="0"/>
          </a:p>
        </p:txBody>
      </p:sp>
      <p:sp>
        <p:nvSpPr>
          <p:cNvPr id="4" name="Date Placeholder 3"/>
          <p:cNvSpPr>
            <a:spLocks noGrp="1"/>
          </p:cNvSpPr>
          <p:nvPr>
            <p:ph type="dt" sz="half" idx="10"/>
          </p:nvPr>
        </p:nvSpPr>
        <p:spPr/>
        <p:txBody>
          <a:bodyPr/>
          <a:lstStyle/>
          <a:p>
            <a:pPr>
              <a:defRPr/>
            </a:pPr>
            <a:r>
              <a:rPr lang="en-US" smtClean="0"/>
              <a:t>ENGR 106 Lecture 3</a:t>
            </a:r>
            <a:endParaRPr lang="en-US"/>
          </a:p>
        </p:txBody>
      </p:sp>
      <p:sp>
        <p:nvSpPr>
          <p:cNvPr id="5" name="Footer Placeholder 4"/>
          <p:cNvSpPr>
            <a:spLocks noGrp="1"/>
          </p:cNvSpPr>
          <p:nvPr>
            <p:ph type="ftr" sz="quarter" idx="11"/>
          </p:nvPr>
        </p:nvSpPr>
        <p:spPr/>
        <p:txBody>
          <a:bodyPr/>
          <a:lstStyle/>
          <a:p>
            <a:pPr>
              <a:defRPr/>
            </a:pPr>
            <a:r>
              <a:rPr lang="en-US" dirty="0"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8</a:t>
            </a:fld>
            <a:endParaRPr lang="en-US"/>
          </a:p>
        </p:txBody>
      </p:sp>
      <p:sp>
        <p:nvSpPr>
          <p:cNvPr id="3" name="TextBox 2"/>
          <p:cNvSpPr txBox="1"/>
          <p:nvPr/>
        </p:nvSpPr>
        <p:spPr>
          <a:xfrm>
            <a:off x="1001714" y="1071194"/>
            <a:ext cx="10507287" cy="523220"/>
          </a:xfrm>
          <a:prstGeom prst="rect">
            <a:avLst/>
          </a:prstGeom>
          <a:noFill/>
        </p:spPr>
        <p:txBody>
          <a:bodyPr wrap="square" rtlCol="0">
            <a:spAutoFit/>
          </a:bodyPr>
          <a:lstStyle/>
          <a:p>
            <a:r>
              <a:rPr lang="en-US" sz="2800" b="1" u="sng" dirty="0" smtClean="0">
                <a:solidFill>
                  <a:srgbClr val="00B050"/>
                </a:solidFill>
              </a:rPr>
              <a:t>Thermistor</a:t>
            </a:r>
            <a:r>
              <a:rPr lang="en-US" sz="2800" dirty="0" smtClean="0"/>
              <a:t> – a resistor whose resistance changes with temperature</a:t>
            </a:r>
            <a:endParaRPr lang="en-US" sz="2800" dirty="0"/>
          </a:p>
        </p:txBody>
      </p:sp>
      <p:sp>
        <p:nvSpPr>
          <p:cNvPr id="9" name="TextBox 8"/>
          <p:cNvSpPr txBox="1"/>
          <p:nvPr/>
        </p:nvSpPr>
        <p:spPr>
          <a:xfrm>
            <a:off x="5225144" y="1660613"/>
            <a:ext cx="6753496"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Resistive element is generally a metal-oxide ceramic containing </a:t>
            </a:r>
            <a:r>
              <a:rPr lang="en-US" sz="2800" dirty="0" err="1" smtClean="0"/>
              <a:t>Mn</a:t>
            </a:r>
            <a:r>
              <a:rPr lang="en-US" sz="2800" dirty="0" smtClean="0"/>
              <a:t>, Co, Cu, or Ni</a:t>
            </a:r>
          </a:p>
          <a:p>
            <a:pPr marL="285750" indent="-285750">
              <a:buFont typeface="Arial" panose="020B0604020202020204" pitchFamily="34" charset="0"/>
              <a:buChar char="•"/>
            </a:pPr>
            <a:r>
              <a:rPr lang="en-US" sz="2800" dirty="0" smtClean="0"/>
              <a:t>Packaged in a thermally conductive glass bead or disk with two metal leads</a:t>
            </a:r>
          </a:p>
          <a:p>
            <a:pPr marL="285750" indent="-285750">
              <a:buFont typeface="Arial" panose="020B0604020202020204" pitchFamily="34" charset="0"/>
              <a:buChar char="•"/>
            </a:pPr>
            <a:r>
              <a:rPr lang="en-US" sz="2800" dirty="0" smtClean="0"/>
              <a:t>Suppose </a:t>
            </a:r>
            <a:r>
              <a:rPr lang="en-US" sz="2800" dirty="0"/>
              <a:t>we have a </a:t>
            </a:r>
            <a:r>
              <a:rPr lang="en-US" sz="2800" dirty="0" smtClean="0"/>
              <a:t>“1 </a:t>
            </a:r>
            <a:r>
              <a:rPr lang="en-US" sz="2800" dirty="0" err="1"/>
              <a:t>kΩ</a:t>
            </a:r>
            <a:r>
              <a:rPr lang="en-US" sz="2800" dirty="0"/>
              <a:t> </a:t>
            </a:r>
            <a:r>
              <a:rPr lang="en-US" sz="2800" dirty="0" smtClean="0"/>
              <a:t>thermistor”</a:t>
            </a:r>
            <a:endParaRPr lang="en-US" sz="2800" dirty="0"/>
          </a:p>
          <a:p>
            <a:pPr marL="742950" lvl="1" indent="-285750">
              <a:buFont typeface="Arial" panose="020B0604020202020204" pitchFamily="34" charset="0"/>
              <a:buChar char="•"/>
            </a:pPr>
            <a:r>
              <a:rPr lang="en-US" sz="2800" dirty="0" smtClean="0">
                <a:solidFill>
                  <a:srgbClr val="FF0000"/>
                </a:solidFill>
              </a:rPr>
              <a:t>What does this mean?</a:t>
            </a:r>
          </a:p>
          <a:p>
            <a:pPr marL="742950" lvl="1" indent="-285750">
              <a:buFont typeface="Arial" panose="020B0604020202020204" pitchFamily="34" charset="0"/>
              <a:buChar char="•"/>
            </a:pPr>
            <a:r>
              <a:rPr lang="en-US" sz="2800" dirty="0" smtClean="0"/>
              <a:t>At </a:t>
            </a:r>
            <a:r>
              <a:rPr lang="en-US" sz="2800" dirty="0"/>
              <a:t>room temperature, the resistance of the thermistor is 1 </a:t>
            </a:r>
            <a:r>
              <a:rPr lang="en-US" sz="2800" dirty="0" err="1"/>
              <a:t>kΩ</a:t>
            </a:r>
            <a:r>
              <a:rPr lang="en-US" sz="2800" dirty="0"/>
              <a:t> </a:t>
            </a:r>
          </a:p>
          <a:p>
            <a:pPr marL="742950" lvl="1" indent="-285750">
              <a:buFont typeface="Arial" panose="020B0604020202020204" pitchFamily="34" charset="0"/>
              <a:buChar char="•"/>
            </a:pPr>
            <a:r>
              <a:rPr lang="en-US" sz="2800" dirty="0">
                <a:solidFill>
                  <a:srgbClr val="FF0000"/>
                </a:solidFill>
              </a:rPr>
              <a:t>What happens to resistance as we increase temperature?</a:t>
            </a:r>
          </a:p>
          <a:p>
            <a:pPr marL="285750" indent="-285750">
              <a:buFont typeface="Arial" panose="020B0604020202020204" pitchFamily="34" charset="0"/>
              <a:buChar char="•"/>
            </a:pPr>
            <a:endParaRPr lang="en-US" sz="2800" dirty="0"/>
          </a:p>
        </p:txBody>
      </p:sp>
      <p:pic>
        <p:nvPicPr>
          <p:cNvPr id="10" name="Picture 9"/>
          <p:cNvPicPr>
            <a:picLocks noChangeAspect="1"/>
          </p:cNvPicPr>
          <p:nvPr/>
        </p:nvPicPr>
        <p:blipFill>
          <a:blip r:embed="rId2"/>
          <a:stretch>
            <a:fillRect/>
          </a:stretch>
        </p:blipFill>
        <p:spPr>
          <a:xfrm rot="5400000">
            <a:off x="810306" y="2729169"/>
            <a:ext cx="4627304" cy="2558627"/>
          </a:xfrm>
          <a:prstGeom prst="rect">
            <a:avLst/>
          </a:prstGeom>
        </p:spPr>
      </p:pic>
    </p:spTree>
    <p:extLst>
      <p:ext uri="{BB962C8B-B14F-4D97-AF65-F5344CB8AC3E}">
        <p14:creationId xmlns:p14="http://schemas.microsoft.com/office/powerpoint/2010/main" val="2729599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Temperature Coefficient</a:t>
            </a:r>
            <a:endParaRPr lang="en-US" dirty="0"/>
          </a:p>
        </p:txBody>
      </p:sp>
      <p:sp>
        <p:nvSpPr>
          <p:cNvPr id="3" name="Content Placeholder 2"/>
          <p:cNvSpPr>
            <a:spLocks noGrp="1"/>
          </p:cNvSpPr>
          <p:nvPr>
            <p:ph idx="1"/>
          </p:nvPr>
        </p:nvSpPr>
        <p:spPr>
          <a:xfrm>
            <a:off x="418011" y="1113905"/>
            <a:ext cx="11508377" cy="5063058"/>
          </a:xfrm>
        </p:spPr>
        <p:txBody>
          <a:bodyPr/>
          <a:lstStyle/>
          <a:p>
            <a:r>
              <a:rPr lang="en-US" sz="3200" dirty="0" smtClean="0"/>
              <a:t>Most materials exhibit a </a:t>
            </a:r>
            <a:r>
              <a:rPr lang="en-US" sz="3200" b="1" u="sng" dirty="0" smtClean="0">
                <a:solidFill>
                  <a:srgbClr val="00B050"/>
                </a:solidFill>
              </a:rPr>
              <a:t>negative temperature coefficient</a:t>
            </a:r>
            <a:r>
              <a:rPr lang="en-US" sz="3200" b="1" dirty="0" smtClean="0">
                <a:solidFill>
                  <a:srgbClr val="00B050"/>
                </a:solidFill>
              </a:rPr>
              <a:t> (NTC)</a:t>
            </a:r>
            <a:endParaRPr lang="en-US" sz="3200" dirty="0" smtClean="0"/>
          </a:p>
          <a:p>
            <a:pPr lvl="1"/>
            <a:r>
              <a:rPr lang="en-US" sz="2800" dirty="0" smtClean="0"/>
              <a:t>Resistance </a:t>
            </a:r>
            <a:r>
              <a:rPr lang="en-US" sz="2800" b="1" u="sng" dirty="0" smtClean="0"/>
              <a:t>drops</a:t>
            </a:r>
            <a:r>
              <a:rPr lang="en-US" sz="2800" dirty="0" smtClean="0"/>
              <a:t> with temperature!</a:t>
            </a:r>
          </a:p>
          <a:p>
            <a:pPr lvl="1"/>
            <a:endParaRPr lang="en-US" sz="2800" dirty="0" smtClean="0"/>
          </a:p>
          <a:p>
            <a:pPr lvl="1"/>
            <a:endParaRPr lang="en-US" sz="2800" dirty="0" smtClean="0"/>
          </a:p>
          <a:p>
            <a:pPr lvl="1"/>
            <a:endParaRPr lang="en-US" sz="2800" dirty="0" smtClean="0"/>
          </a:p>
          <a:p>
            <a:pPr lvl="1"/>
            <a:endParaRPr lang="en-US" sz="2800" dirty="0" smtClean="0"/>
          </a:p>
          <a:p>
            <a:pPr lvl="1"/>
            <a:endParaRPr lang="en-US" sz="2800" dirty="0" smtClean="0"/>
          </a:p>
          <a:p>
            <a:pPr lvl="1"/>
            <a:endParaRPr lang="en-US" sz="2800" dirty="0" smtClean="0"/>
          </a:p>
          <a:p>
            <a:pPr lvl="1"/>
            <a:endParaRPr lang="en-US" sz="2800" dirty="0" smtClean="0"/>
          </a:p>
          <a:p>
            <a:pPr lvl="1"/>
            <a:endParaRPr lang="en-US" sz="2800" dirty="0" smtClean="0"/>
          </a:p>
          <a:p>
            <a:pPr marL="457200" lvl="1" indent="0">
              <a:buNone/>
            </a:pPr>
            <a:endParaRPr lang="en-US" sz="2000" dirty="0" smtClean="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9</a:t>
            </a:fld>
            <a:endParaRPr lang="en-US"/>
          </a:p>
        </p:txBody>
      </p:sp>
      <p:pic>
        <p:nvPicPr>
          <p:cNvPr id="8" name="Picture 7"/>
          <p:cNvPicPr>
            <a:picLocks noChangeAspect="1"/>
          </p:cNvPicPr>
          <p:nvPr/>
        </p:nvPicPr>
        <p:blipFill>
          <a:blip r:embed="rId2"/>
          <a:stretch>
            <a:fillRect/>
          </a:stretch>
        </p:blipFill>
        <p:spPr>
          <a:xfrm>
            <a:off x="2905648" y="2035703"/>
            <a:ext cx="6380703" cy="4320647"/>
          </a:xfrm>
          <a:prstGeom prst="rect">
            <a:avLst/>
          </a:prstGeom>
        </p:spPr>
      </p:pic>
    </p:spTree>
    <p:extLst>
      <p:ext uri="{BB962C8B-B14F-4D97-AF65-F5344CB8AC3E}">
        <p14:creationId xmlns:p14="http://schemas.microsoft.com/office/powerpoint/2010/main" val="1567349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6505</TotalTime>
  <Words>1953</Words>
  <Application>Microsoft Office PowerPoint</Application>
  <PresentationFormat>Widescreen</PresentationFormat>
  <Paragraphs>380</Paragraphs>
  <Slides>45</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2" baseType="lpstr">
      <vt:lpstr>Arial</vt:lpstr>
      <vt:lpstr>Calibri</vt:lpstr>
      <vt:lpstr>Calibri Light</vt:lpstr>
      <vt:lpstr>Times New Roman</vt:lpstr>
      <vt:lpstr>Wingdings</vt:lpstr>
      <vt:lpstr>Office Theme</vt:lpstr>
      <vt:lpstr>Equation</vt:lpstr>
      <vt:lpstr> Engineering 80 – Spring 2016 Temperature Measurements</vt:lpstr>
      <vt:lpstr>What You’ll Be Learning About Today…</vt:lpstr>
      <vt:lpstr>What is Temperature?</vt:lpstr>
      <vt:lpstr>What is Temperature?</vt:lpstr>
      <vt:lpstr>What is Temperature?</vt:lpstr>
      <vt:lpstr>Measuring Temperature with Rockets</vt:lpstr>
      <vt:lpstr>Desirable Temperature Sensor Characteristics</vt:lpstr>
      <vt:lpstr>Thermistor </vt:lpstr>
      <vt:lpstr>Negative Temperature Coefficient</vt:lpstr>
      <vt:lpstr>Converting Resistance to Temperature</vt:lpstr>
      <vt:lpstr>Converting Resistance to Temperature</vt:lpstr>
      <vt:lpstr>Converting Resistance to Temperature</vt:lpstr>
      <vt:lpstr>How is Resistance Measured?</vt:lpstr>
      <vt:lpstr>Thermistor Resistance (RT)</vt:lpstr>
      <vt:lpstr>Thermistor Resistance (RT)</vt:lpstr>
      <vt:lpstr>Power Dissipation in Thermistors</vt:lpstr>
      <vt:lpstr>Power Dissipation and Self-Heating</vt:lpstr>
      <vt:lpstr>Thermistor Signal Conditioning Circuit</vt:lpstr>
      <vt:lpstr>Summary Thus Far…</vt:lpstr>
      <vt:lpstr>Integrated Silicon Linear Sensors</vt:lpstr>
      <vt:lpstr>Integrated Silicon Linear Sensors</vt:lpstr>
      <vt:lpstr>Integrated Silicon Linear Sensors</vt:lpstr>
      <vt:lpstr>Summary Thus Far…</vt:lpstr>
      <vt:lpstr>Thermocouple</vt:lpstr>
      <vt:lpstr>The Seebeck Effect</vt:lpstr>
      <vt:lpstr>The Seebeck Effect</vt:lpstr>
      <vt:lpstr>The Seebeck Effect</vt:lpstr>
      <vt:lpstr>Measuring Temperature</vt:lpstr>
      <vt:lpstr>Measuring Temperature</vt:lpstr>
      <vt:lpstr>Ice Bath Method (Forcing a Temperature)</vt:lpstr>
      <vt:lpstr>Nonlinearity in the Seebeck Coefficient</vt:lpstr>
      <vt:lpstr>Temperature Conversion Equation</vt:lpstr>
      <vt:lpstr>Look-Up Table for a Type T Thermocouple</vt:lpstr>
      <vt:lpstr>APPLYING WHAT WE’VE LEARNED</vt:lpstr>
      <vt:lpstr>Is This Really Practical For a Rocket?</vt:lpstr>
      <vt:lpstr>Cold Junction Compensation</vt:lpstr>
      <vt:lpstr>Acquiring Data</vt:lpstr>
      <vt:lpstr>Temperature Measurement Devices in Lab</vt:lpstr>
      <vt:lpstr>Resistive Temperature Detector (RTD)</vt:lpstr>
      <vt:lpstr>Temperature Measurement Devices</vt:lpstr>
      <vt:lpstr>How Do I Know If These Are Working?</vt:lpstr>
      <vt:lpstr>Calibration</vt:lpstr>
      <vt:lpstr>Tracking the Rate of Temperature Change</vt:lpstr>
      <vt:lpstr>Thermal System Step Response</vt:lpstr>
      <vt:lpstr>SUMMARY</vt:lpstr>
    </vt:vector>
  </TitlesOfParts>
  <Company>Harvey Mudd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dc:creator>
  <cp:lastModifiedBy>Albert</cp:lastModifiedBy>
  <cp:revision>490</cp:revision>
  <dcterms:created xsi:type="dcterms:W3CDTF">2014-07-16T21:08:51Z</dcterms:created>
  <dcterms:modified xsi:type="dcterms:W3CDTF">2016-02-04T09:46:38Z</dcterms:modified>
</cp:coreProperties>
</file>